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84" r:id="rId4"/>
    <p:sldId id="258" r:id="rId5"/>
    <p:sldId id="263" r:id="rId6"/>
    <p:sldId id="262" r:id="rId7"/>
    <p:sldId id="313" r:id="rId8"/>
    <p:sldId id="261" r:id="rId9"/>
    <p:sldId id="268" r:id="rId10"/>
    <p:sldId id="265" r:id="rId11"/>
    <p:sldId id="266" r:id="rId12"/>
    <p:sldId id="267" r:id="rId13"/>
    <p:sldId id="279" r:id="rId14"/>
    <p:sldId id="260" r:id="rId15"/>
    <p:sldId id="309" r:id="rId16"/>
    <p:sldId id="312" r:id="rId17"/>
    <p:sldId id="310" r:id="rId18"/>
    <p:sldId id="311" r:id="rId19"/>
    <p:sldId id="275" r:id="rId20"/>
    <p:sldId id="276" r:id="rId21"/>
    <p:sldId id="314" r:id="rId22"/>
    <p:sldId id="277" r:id="rId23"/>
    <p:sldId id="286" r:id="rId24"/>
    <p:sldId id="287" r:id="rId25"/>
    <p:sldId id="315" r:id="rId26"/>
    <p:sldId id="280" r:id="rId27"/>
    <p:sldId id="269" r:id="rId28"/>
    <p:sldId id="288" r:id="rId29"/>
    <p:sldId id="300" r:id="rId30"/>
    <p:sldId id="289" r:id="rId31"/>
    <p:sldId id="278" r:id="rId32"/>
    <p:sldId id="273" r:id="rId33"/>
    <p:sldId id="301" r:id="rId34"/>
    <p:sldId id="281" r:id="rId35"/>
    <p:sldId id="270" r:id="rId36"/>
    <p:sldId id="302" r:id="rId37"/>
    <p:sldId id="303" r:id="rId38"/>
    <p:sldId id="305" r:id="rId39"/>
    <p:sldId id="306" r:id="rId40"/>
    <p:sldId id="308" r:id="rId41"/>
    <p:sldId id="304" r:id="rId42"/>
    <p:sldId id="307" r:id="rId43"/>
    <p:sldId id="282" r:id="rId44"/>
    <p:sldId id="271" r:id="rId45"/>
    <p:sldId id="291" r:id="rId46"/>
    <p:sldId id="292" r:id="rId47"/>
    <p:sldId id="293" r:id="rId48"/>
    <p:sldId id="294" r:id="rId49"/>
    <p:sldId id="283" r:id="rId50"/>
    <p:sldId id="272" r:id="rId51"/>
    <p:sldId id="290" r:id="rId52"/>
    <p:sldId id="295" r:id="rId53"/>
    <p:sldId id="297" r:id="rId54"/>
    <p:sldId id="296" r:id="rId55"/>
    <p:sldId id="298" r:id="rId56"/>
    <p:sldId id="29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0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2" d="100"/>
          <a:sy n="62" d="100"/>
        </p:scale>
        <p:origin x="1056"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3A832958-242B-4479-BCF8-1110A5A56D46}" type="datetimeFigureOut">
              <a:rPr lang="en-US" smtClean="0"/>
              <a:t>12/19/2014</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2106580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832958-242B-4479-BCF8-1110A5A56D46}" type="datetimeFigureOut">
              <a:rPr lang="en-US" smtClean="0"/>
              <a:t>12/19/2014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436343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A832958-242B-4479-BCF8-1110A5A56D46}" type="datetimeFigureOut">
              <a:rPr lang="en-US" smtClean="0"/>
              <a:t>12/19/2014</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1028516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3A832958-242B-4479-BCF8-1110A5A56D46}" type="datetimeFigureOut">
              <a:rPr lang="en-US" smtClean="0"/>
              <a:t>12/19/2014</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447974E0-264D-49F0-A657-266BFD4D4BEB}"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18828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3A832958-242B-4479-BCF8-1110A5A56D46}" type="datetimeFigureOut">
              <a:rPr lang="en-US" smtClean="0"/>
              <a:t>12/19/2014</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1398749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A832958-242B-4479-BCF8-1110A5A56D46}" type="datetimeFigureOut">
              <a:rPr lang="en-US" smtClean="0"/>
              <a:t>12/19/2014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110453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A832958-242B-4479-BCF8-1110A5A56D46}" type="datetimeFigureOut">
              <a:rPr lang="en-US" smtClean="0"/>
              <a:t>12/19/2014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3159892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832958-242B-4479-BCF8-1110A5A56D46}" type="datetimeFigureOut">
              <a:rPr lang="en-US" smtClean="0"/>
              <a:t>12/19/2014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126612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3A832958-242B-4479-BCF8-1110A5A56D46}" type="datetimeFigureOut">
              <a:rPr lang="en-US" smtClean="0"/>
              <a:t>12/19/2014</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1760212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A832958-242B-4479-BCF8-1110A5A56D46}" type="datetimeFigureOut">
              <a:rPr lang="en-US" smtClean="0"/>
              <a:t>12/19/2014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19301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3A832958-242B-4479-BCF8-1110A5A56D46}" type="datetimeFigureOut">
              <a:rPr lang="en-US" smtClean="0"/>
              <a:t>12/19/2014</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2281767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A832958-242B-4479-BCF8-1110A5A56D46}" type="datetimeFigureOut">
              <a:rPr lang="en-US" smtClean="0"/>
              <a:t>12/19/2014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3551501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832958-242B-4479-BCF8-1110A5A56D46}" type="datetimeFigureOut">
              <a:rPr lang="en-US" smtClean="0"/>
              <a:t>12/19/2014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3341316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A832958-242B-4479-BCF8-1110A5A56D46}" type="datetimeFigureOut">
              <a:rPr lang="en-US" smtClean="0"/>
              <a:t>12/19/2014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277090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32958-242B-4479-BCF8-1110A5A56D46}" type="datetimeFigureOut">
              <a:rPr lang="en-US" smtClean="0"/>
              <a:t>12/19/2014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249477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832958-242B-4479-BCF8-1110A5A56D46}" type="datetimeFigureOut">
              <a:rPr lang="en-US" smtClean="0"/>
              <a:t>12/19/2014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189772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832958-242B-4479-BCF8-1110A5A56D46}" type="datetimeFigureOut">
              <a:rPr lang="en-US" smtClean="0"/>
              <a:t>12/19/2014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7974E0-264D-49F0-A657-266BFD4D4BEB}" type="slidenum">
              <a:rPr lang="en-US" smtClean="0"/>
              <a:t>‹#›</a:t>
            </a:fld>
            <a:endParaRPr lang="en-US"/>
          </a:p>
        </p:txBody>
      </p:sp>
    </p:spTree>
    <p:extLst>
      <p:ext uri="{BB962C8B-B14F-4D97-AF65-F5344CB8AC3E}">
        <p14:creationId xmlns:p14="http://schemas.microsoft.com/office/powerpoint/2010/main" val="1459121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A832958-242B-4479-BCF8-1110A5A56D46}" type="datetimeFigureOut">
              <a:rPr lang="en-US" smtClean="0"/>
              <a:t>12/19/2014</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47974E0-264D-49F0-A657-266BFD4D4BEB}" type="slidenum">
              <a:rPr lang="en-US" smtClean="0"/>
              <a:t>‹#›</a:t>
            </a:fld>
            <a:endParaRPr lang="en-US"/>
          </a:p>
        </p:txBody>
      </p:sp>
    </p:spTree>
    <p:extLst>
      <p:ext uri="{BB962C8B-B14F-4D97-AF65-F5344CB8AC3E}">
        <p14:creationId xmlns:p14="http://schemas.microsoft.com/office/powerpoint/2010/main" val="3663306104"/>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0"/>
            <a:ext cx="9144000" cy="2387600"/>
          </a:xfrm>
        </p:spPr>
        <p:txBody>
          <a:bodyPr/>
          <a:lstStyle/>
          <a:p>
            <a:r>
              <a:rPr lang="en-US" dirty="0" smtClean="0">
                <a:latin typeface="OCR A Extended" panose="02010509020102010303" pitchFamily="50" charset="0"/>
                <a:cs typeface="Gisha" panose="020B0502040204020203" pitchFamily="34" charset="-79"/>
              </a:rPr>
              <a:t>EECT 112</a:t>
            </a:r>
            <a:br>
              <a:rPr lang="en-US" dirty="0" smtClean="0">
                <a:latin typeface="OCR A Extended" panose="02010509020102010303" pitchFamily="50" charset="0"/>
                <a:cs typeface="Gisha" panose="020B0502040204020203" pitchFamily="34" charset="-79"/>
              </a:rPr>
            </a:br>
            <a:r>
              <a:rPr lang="en-US" dirty="0" smtClean="0">
                <a:latin typeface="OCR A Extended" panose="02010509020102010303" pitchFamily="50" charset="0"/>
                <a:cs typeface="Gisha" panose="020B0502040204020203" pitchFamily="34" charset="-79"/>
              </a:rPr>
              <a:t> LAB NOTEBOOK</a:t>
            </a:r>
            <a:endParaRPr lang="en-US" dirty="0">
              <a:latin typeface="OCR A Extended" panose="02010509020102010303" pitchFamily="50" charset="0"/>
              <a:cs typeface="Gisha" panose="020B0502040204020203" pitchFamily="34" charset="-79"/>
            </a:endParaRPr>
          </a:p>
        </p:txBody>
      </p:sp>
      <p:sp>
        <p:nvSpPr>
          <p:cNvPr id="3" name="Subtitle 2"/>
          <p:cNvSpPr>
            <a:spLocks noGrp="1"/>
          </p:cNvSpPr>
          <p:nvPr>
            <p:ph type="subTitle" idx="1"/>
          </p:nvPr>
        </p:nvSpPr>
        <p:spPr>
          <a:xfrm>
            <a:off x="1524000" y="3219718"/>
            <a:ext cx="9144000" cy="1764407"/>
          </a:xfrm>
        </p:spPr>
        <p:txBody>
          <a:bodyPr>
            <a:normAutofit/>
          </a:bodyPr>
          <a:lstStyle/>
          <a:p>
            <a:r>
              <a:rPr lang="en-US" dirty="0">
                <a:solidFill>
                  <a:schemeClr val="accent4"/>
                </a:solidFill>
                <a:latin typeface="OCR A Extended" panose="02010509020102010303" pitchFamily="50" charset="0"/>
              </a:rPr>
              <a:t>Josiah </a:t>
            </a:r>
            <a:r>
              <a:rPr lang="en-US" dirty="0" smtClean="0">
                <a:solidFill>
                  <a:schemeClr val="accent4"/>
                </a:solidFill>
                <a:latin typeface="OCR A Extended" panose="02010509020102010303" pitchFamily="50" charset="0"/>
              </a:rPr>
              <a:t>Abel</a:t>
            </a:r>
          </a:p>
          <a:p>
            <a:r>
              <a:rPr lang="en-US" dirty="0">
                <a:solidFill>
                  <a:schemeClr val="accent4"/>
                </a:solidFill>
                <a:latin typeface="OCR A Extended" panose="02010509020102010303" pitchFamily="50" charset="0"/>
              </a:rPr>
              <a:t>Fall </a:t>
            </a:r>
            <a:r>
              <a:rPr lang="en-US" dirty="0" smtClean="0">
                <a:solidFill>
                  <a:schemeClr val="accent4"/>
                </a:solidFill>
                <a:latin typeface="OCR A Extended" panose="02010509020102010303" pitchFamily="50" charset="0"/>
              </a:rPr>
              <a:t>2014</a:t>
            </a:r>
          </a:p>
          <a:p>
            <a:r>
              <a:rPr lang="en-US" dirty="0" smtClean="0">
                <a:solidFill>
                  <a:schemeClr val="accent4"/>
                </a:solidFill>
                <a:latin typeface="OCR A Extended" panose="02010509020102010303" pitchFamily="50" charset="0"/>
              </a:rPr>
              <a:t>Instructor: Louis </a:t>
            </a:r>
            <a:r>
              <a:rPr lang="en-US" dirty="0" err="1" smtClean="0">
                <a:solidFill>
                  <a:schemeClr val="accent4"/>
                </a:solidFill>
                <a:latin typeface="OCR A Extended" panose="02010509020102010303" pitchFamily="50" charset="0"/>
              </a:rPr>
              <a:t>Toth</a:t>
            </a:r>
            <a:endParaRPr lang="en-US" dirty="0" smtClean="0">
              <a:solidFill>
                <a:schemeClr val="accent4"/>
              </a:solidFill>
              <a:latin typeface="OCR A Extended" panose="02010509020102010303" pitchFamily="50" charset="0"/>
            </a:endParaRPr>
          </a:p>
          <a:p>
            <a:r>
              <a:rPr lang="en-US" dirty="0" smtClean="0">
                <a:solidFill>
                  <a:schemeClr val="accent4"/>
                </a:solidFill>
                <a:latin typeface="OCR A Extended" panose="02010509020102010303" pitchFamily="50" charset="0"/>
              </a:rPr>
              <a:t>Partner/Assistant: Dakota Johnson</a:t>
            </a:r>
          </a:p>
        </p:txBody>
      </p:sp>
    </p:spTree>
    <p:extLst>
      <p:ext uri="{BB962C8B-B14F-4D97-AF65-F5344CB8AC3E}">
        <p14:creationId xmlns:p14="http://schemas.microsoft.com/office/powerpoint/2010/main" val="398469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0"/>
            <a:ext cx="8610600" cy="1293028"/>
          </a:xfrm>
        </p:spPr>
        <p:txBody>
          <a:bodyPr/>
          <a:lstStyle/>
          <a:p>
            <a:r>
              <a:rPr lang="en-US" dirty="0" smtClean="0">
                <a:solidFill>
                  <a:schemeClr val="accent2"/>
                </a:solidFill>
                <a:latin typeface="OCR A Extended" panose="02010509020102010303" pitchFamily="50" charset="0"/>
              </a:rPr>
              <a:t>RESULT LEDS on</a:t>
            </a:r>
            <a:r>
              <a:rPr lang="en-US" dirty="0" smtClean="0">
                <a:solidFill>
                  <a:schemeClr val="accent2"/>
                </a:solidFill>
                <a:latin typeface="OCR A Extended" panose="02010509020102010303" pitchFamily="50" charset="0"/>
              </a:rPr>
              <a:t>:</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318" r="12616" b="7625"/>
          <a:stretch/>
        </p:blipFill>
        <p:spPr>
          <a:xfrm>
            <a:off x="2309300" y="1828800"/>
            <a:ext cx="7991616" cy="5029200"/>
          </a:xfrm>
        </p:spPr>
      </p:pic>
      <p:cxnSp>
        <p:nvCxnSpPr>
          <p:cNvPr id="5" name="Straight Arrow Connector 4"/>
          <p:cNvCxnSpPr>
            <a:endCxn id="6" idx="2"/>
          </p:cNvCxnSpPr>
          <p:nvPr/>
        </p:nvCxnSpPr>
        <p:spPr>
          <a:xfrm>
            <a:off x="2096863" y="3935877"/>
            <a:ext cx="1616731"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713594" y="3266177"/>
            <a:ext cx="1888934" cy="13394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7646" y="3812767"/>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AND GATE</a:t>
            </a:r>
            <a:endParaRPr lang="en-US" sz="1000" dirty="0">
              <a:solidFill>
                <a:schemeClr val="bg1"/>
              </a:solidFill>
            </a:endParaRPr>
          </a:p>
        </p:txBody>
      </p:sp>
      <p:cxnSp>
        <p:nvCxnSpPr>
          <p:cNvPr id="8" name="Straight Arrow Connector 7"/>
          <p:cNvCxnSpPr>
            <a:endCxn id="9" idx="2"/>
          </p:cNvCxnSpPr>
          <p:nvPr/>
        </p:nvCxnSpPr>
        <p:spPr>
          <a:xfrm>
            <a:off x="2111669" y="5779795"/>
            <a:ext cx="1601925" cy="6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713594" y="5116191"/>
            <a:ext cx="1888934" cy="13394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97646" y="5662781"/>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OR GATE</a:t>
            </a:r>
            <a:endParaRPr lang="en-US" sz="1000" dirty="0">
              <a:solidFill>
                <a:schemeClr val="bg1"/>
              </a:solidFill>
            </a:endParaRPr>
          </a:p>
        </p:txBody>
      </p:sp>
      <p:cxnSp>
        <p:nvCxnSpPr>
          <p:cNvPr id="14" name="Straight Arrow Connector 13"/>
          <p:cNvCxnSpPr/>
          <p:nvPr/>
        </p:nvCxnSpPr>
        <p:spPr>
          <a:xfrm flipV="1">
            <a:off x="2111668" y="3802994"/>
            <a:ext cx="1452120" cy="834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096863" y="4633188"/>
            <a:ext cx="1466925" cy="393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97646" y="4516372"/>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RESISTORS</a:t>
            </a:r>
            <a:endParaRPr lang="en-US" sz="1000" dirty="0">
              <a:solidFill>
                <a:schemeClr val="bg1"/>
              </a:solidFill>
            </a:endParaRPr>
          </a:p>
        </p:txBody>
      </p:sp>
      <p:cxnSp>
        <p:nvCxnSpPr>
          <p:cNvPr id="21" name="Straight Arrow Connector 20"/>
          <p:cNvCxnSpPr/>
          <p:nvPr/>
        </p:nvCxnSpPr>
        <p:spPr>
          <a:xfrm>
            <a:off x="2111668" y="2191693"/>
            <a:ext cx="7466285" cy="2755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096863" y="2186921"/>
            <a:ext cx="7620574" cy="1265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97646" y="2070105"/>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LEDS</a:t>
            </a:r>
            <a:endParaRPr lang="en-US" sz="1000" dirty="0">
              <a:solidFill>
                <a:schemeClr val="bg1"/>
              </a:solidFill>
            </a:endParaRPr>
          </a:p>
        </p:txBody>
      </p:sp>
      <p:cxnSp>
        <p:nvCxnSpPr>
          <p:cNvPr id="28" name="Straight Arrow Connector 27"/>
          <p:cNvCxnSpPr/>
          <p:nvPr/>
        </p:nvCxnSpPr>
        <p:spPr>
          <a:xfrm flipV="1">
            <a:off x="2096863" y="2836500"/>
            <a:ext cx="1281768" cy="90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97646" y="2803763"/>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AND switch</a:t>
            </a:r>
            <a:endParaRPr lang="en-US" sz="1000" dirty="0">
              <a:solidFill>
                <a:schemeClr val="bg1"/>
              </a:solidFill>
            </a:endParaRPr>
          </a:p>
        </p:txBody>
      </p:sp>
      <p:cxnSp>
        <p:nvCxnSpPr>
          <p:cNvPr id="31" name="Straight Arrow Connector 30"/>
          <p:cNvCxnSpPr/>
          <p:nvPr/>
        </p:nvCxnSpPr>
        <p:spPr>
          <a:xfrm>
            <a:off x="2082058" y="5239302"/>
            <a:ext cx="614647" cy="278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82841" y="5116191"/>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OR switch</a:t>
            </a:r>
            <a:endParaRPr lang="en-US" sz="1000" dirty="0">
              <a:solidFill>
                <a:schemeClr val="bg1"/>
              </a:solidFill>
            </a:endParaRPr>
          </a:p>
        </p:txBody>
      </p:sp>
    </p:spTree>
    <p:extLst>
      <p:ext uri="{BB962C8B-B14F-4D97-AF65-F5344CB8AC3E}">
        <p14:creationId xmlns:p14="http://schemas.microsoft.com/office/powerpoint/2010/main" val="2983171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228" y="196584"/>
            <a:ext cx="8610600" cy="1293028"/>
          </a:xfrm>
        </p:spPr>
        <p:txBody>
          <a:bodyPr/>
          <a:lstStyle/>
          <a:p>
            <a:r>
              <a:rPr lang="en-US" dirty="0" smtClean="0">
                <a:solidFill>
                  <a:schemeClr val="accent2"/>
                </a:solidFill>
                <a:latin typeface="OCR A Extended" panose="02010509020102010303" pitchFamily="50" charset="0"/>
              </a:rPr>
              <a:t>RESULT LED OFF:</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137" r="12437" b="6984"/>
          <a:stretch/>
        </p:blipFill>
        <p:spPr>
          <a:xfrm>
            <a:off x="2082058" y="1534332"/>
            <a:ext cx="8276095" cy="5400988"/>
          </a:xfrm>
        </p:spPr>
      </p:pic>
      <p:cxnSp>
        <p:nvCxnSpPr>
          <p:cNvPr id="5" name="Straight Arrow Connector 4"/>
          <p:cNvCxnSpPr>
            <a:endCxn id="6" idx="2"/>
          </p:cNvCxnSpPr>
          <p:nvPr/>
        </p:nvCxnSpPr>
        <p:spPr>
          <a:xfrm>
            <a:off x="2096863" y="3935877"/>
            <a:ext cx="2769605"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866468" y="3266177"/>
            <a:ext cx="736060" cy="13394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7646" y="3812767"/>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AND GATE</a:t>
            </a:r>
            <a:endParaRPr lang="en-US" sz="1000" dirty="0">
              <a:solidFill>
                <a:schemeClr val="bg1"/>
              </a:solidFill>
            </a:endParaRPr>
          </a:p>
        </p:txBody>
      </p:sp>
      <p:cxnSp>
        <p:nvCxnSpPr>
          <p:cNvPr id="8" name="Straight Arrow Connector 7"/>
          <p:cNvCxnSpPr>
            <a:stCxn id="10" idx="3"/>
            <a:endCxn id="9" idx="2"/>
          </p:cNvCxnSpPr>
          <p:nvPr/>
        </p:nvCxnSpPr>
        <p:spPr>
          <a:xfrm flipV="1">
            <a:off x="2111668" y="5317435"/>
            <a:ext cx="2568126" cy="468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4679794" y="4647733"/>
            <a:ext cx="937538" cy="13394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97646" y="5662781"/>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OR GATE</a:t>
            </a:r>
            <a:endParaRPr lang="en-US" sz="1000" dirty="0">
              <a:solidFill>
                <a:schemeClr val="bg1"/>
              </a:solidFill>
            </a:endParaRPr>
          </a:p>
        </p:txBody>
      </p:sp>
      <p:cxnSp>
        <p:nvCxnSpPr>
          <p:cNvPr id="11" name="Straight Arrow Connector 10"/>
          <p:cNvCxnSpPr/>
          <p:nvPr/>
        </p:nvCxnSpPr>
        <p:spPr>
          <a:xfrm flipV="1">
            <a:off x="2179168" y="3741363"/>
            <a:ext cx="2500626" cy="885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96863" y="4633188"/>
            <a:ext cx="2582931" cy="2075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97646" y="4516372"/>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RESISTORS</a:t>
            </a:r>
            <a:endParaRPr lang="en-US" sz="1000" dirty="0">
              <a:solidFill>
                <a:schemeClr val="bg1"/>
              </a:solidFill>
            </a:endParaRPr>
          </a:p>
        </p:txBody>
      </p:sp>
      <p:cxnSp>
        <p:nvCxnSpPr>
          <p:cNvPr id="14" name="Straight Arrow Connector 13"/>
          <p:cNvCxnSpPr/>
          <p:nvPr/>
        </p:nvCxnSpPr>
        <p:spPr>
          <a:xfrm>
            <a:off x="2082058" y="2192602"/>
            <a:ext cx="6844966" cy="818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096863" y="2186921"/>
            <a:ext cx="6830161" cy="1325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97646" y="2070105"/>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LEDS</a:t>
            </a:r>
            <a:endParaRPr lang="en-US" sz="1000" dirty="0">
              <a:solidFill>
                <a:schemeClr val="bg1"/>
              </a:solidFill>
            </a:endParaRPr>
          </a:p>
        </p:txBody>
      </p:sp>
      <p:cxnSp>
        <p:nvCxnSpPr>
          <p:cNvPr id="17" name="Straight Arrow Connector 16"/>
          <p:cNvCxnSpPr/>
          <p:nvPr/>
        </p:nvCxnSpPr>
        <p:spPr>
          <a:xfrm>
            <a:off x="2096863" y="2926874"/>
            <a:ext cx="2351151" cy="6062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97646" y="2803763"/>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AND switch</a:t>
            </a:r>
            <a:endParaRPr lang="en-US" sz="1000" dirty="0">
              <a:solidFill>
                <a:schemeClr val="bg1"/>
              </a:solidFill>
            </a:endParaRPr>
          </a:p>
        </p:txBody>
      </p:sp>
      <p:cxnSp>
        <p:nvCxnSpPr>
          <p:cNvPr id="19" name="Straight Arrow Connector 18"/>
          <p:cNvCxnSpPr/>
          <p:nvPr/>
        </p:nvCxnSpPr>
        <p:spPr>
          <a:xfrm flipV="1">
            <a:off x="2082058" y="4991558"/>
            <a:ext cx="2210973" cy="247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82841" y="5116191"/>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OR switch</a:t>
            </a:r>
            <a:endParaRPr lang="en-US" sz="1000" dirty="0">
              <a:solidFill>
                <a:schemeClr val="bg1"/>
              </a:solidFill>
            </a:endParaRPr>
          </a:p>
        </p:txBody>
      </p:sp>
    </p:spTree>
    <p:extLst>
      <p:ext uri="{BB962C8B-B14F-4D97-AF65-F5344CB8AC3E}">
        <p14:creationId xmlns:p14="http://schemas.microsoft.com/office/powerpoint/2010/main" val="14522382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CONCLUSION:</a:t>
            </a:r>
            <a:endParaRPr lang="en-US" dirty="0">
              <a:solidFill>
                <a:schemeClr val="accent2"/>
              </a:solidFill>
              <a:latin typeface="OCR A Extended" panose="02010509020102010303" pitchFamily="50" charset="0"/>
            </a:endParaRPr>
          </a:p>
        </p:txBody>
      </p:sp>
      <p:sp>
        <p:nvSpPr>
          <p:cNvPr id="3" name="Content Placeholder 2"/>
          <p:cNvSpPr>
            <a:spLocks noGrp="1"/>
          </p:cNvSpPr>
          <p:nvPr>
            <p:ph idx="1"/>
          </p:nvPr>
        </p:nvSpPr>
        <p:spPr/>
        <p:txBody>
          <a:bodyPr/>
          <a:lstStyle/>
          <a:p>
            <a:r>
              <a:rPr lang="en-US" dirty="0" smtClean="0">
                <a:solidFill>
                  <a:schemeClr val="accent4"/>
                </a:solidFill>
                <a:latin typeface="OCR A Extended" panose="02010509020102010303" pitchFamily="50" charset="0"/>
              </a:rPr>
              <a:t>After the circuits for both AND &amp; OR gates had been wired they were tested and found to be true to the </a:t>
            </a:r>
            <a:r>
              <a:rPr lang="en-US" dirty="0" err="1" smtClean="0">
                <a:solidFill>
                  <a:schemeClr val="accent4"/>
                </a:solidFill>
                <a:latin typeface="OCR A Extended" panose="02010509020102010303" pitchFamily="50" charset="0"/>
              </a:rPr>
              <a:t>Multisim</a:t>
            </a:r>
            <a:r>
              <a:rPr lang="en-US" dirty="0" smtClean="0">
                <a:solidFill>
                  <a:schemeClr val="accent4"/>
                </a:solidFill>
                <a:latin typeface="OCR A Extended" panose="02010509020102010303" pitchFamily="50" charset="0"/>
              </a:rPr>
              <a:t> 13.0 Schematic.</a:t>
            </a:r>
            <a:endParaRPr lang="en-US"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3260253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u="sng" dirty="0">
                <a:solidFill>
                  <a:schemeClr val="accent2">
                    <a:lumMod val="75000"/>
                  </a:schemeClr>
                </a:solidFill>
                <a:latin typeface="OCR A Extended" panose="02010509020102010303" pitchFamily="50" charset="0"/>
                <a:cs typeface="ISOCT" panose="00000400000000000000" pitchFamily="2" charset="0"/>
              </a:rPr>
              <a:t>LAB # 2: ALTERNATE </a:t>
            </a:r>
            <a:r>
              <a:rPr lang="en-US" sz="8000" u="sng" dirty="0" err="1" smtClean="0">
                <a:solidFill>
                  <a:schemeClr val="accent2">
                    <a:lumMod val="75000"/>
                  </a:schemeClr>
                </a:solidFill>
                <a:latin typeface="OCR A Extended" panose="02010509020102010303" pitchFamily="50" charset="0"/>
                <a:cs typeface="ISOCT" panose="00000400000000000000" pitchFamily="2" charset="0"/>
              </a:rPr>
              <a:t>nand</a:t>
            </a:r>
            <a:endParaRPr lang="en-US" sz="80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19363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8983" y="1370313"/>
            <a:ext cx="10820400" cy="5487687"/>
          </a:xfrm>
        </p:spPr>
        <p:txBody>
          <a:bodyPr/>
          <a:lstStyle/>
          <a:p>
            <a:pPr marL="0" indent="0">
              <a:buNone/>
            </a:pPr>
            <a:r>
              <a:rPr lang="en-US" sz="4000" dirty="0" smtClean="0">
                <a:solidFill>
                  <a:schemeClr val="accent2"/>
                </a:solidFill>
                <a:latin typeface="OCR A Extended" panose="02010509020102010303" pitchFamily="50" charset="0"/>
                <a:cs typeface="ISOCT" panose="00000400000000000000" pitchFamily="2" charset="0"/>
              </a:rPr>
              <a:t>Equipment:</a:t>
            </a:r>
          </a:p>
          <a:p>
            <a:r>
              <a:rPr lang="en-US" dirty="0" smtClean="0">
                <a:solidFill>
                  <a:srgbClr val="0070C0"/>
                </a:solidFill>
              </a:rPr>
              <a:t>Breadboard – NIELVIS II+ , SN: 1677D1E</a:t>
            </a:r>
          </a:p>
          <a:p>
            <a:r>
              <a:rPr lang="en-US" dirty="0" smtClean="0">
                <a:solidFill>
                  <a:srgbClr val="0070C0"/>
                </a:solidFill>
              </a:rPr>
              <a:t>Digital </a:t>
            </a:r>
            <a:r>
              <a:rPr lang="en-US" dirty="0" err="1" smtClean="0">
                <a:solidFill>
                  <a:srgbClr val="0070C0"/>
                </a:solidFill>
              </a:rPr>
              <a:t>Multimeter</a:t>
            </a:r>
            <a:r>
              <a:rPr lang="en-US" dirty="0" smtClean="0">
                <a:solidFill>
                  <a:srgbClr val="0070C0"/>
                </a:solidFill>
              </a:rPr>
              <a:t> (DMM) – GWINSTEK GDM-8245, SN: CL860332</a:t>
            </a:r>
          </a:p>
          <a:p>
            <a:r>
              <a:rPr lang="en-US" dirty="0" smtClean="0">
                <a:solidFill>
                  <a:srgbClr val="0070C0"/>
                </a:solidFill>
              </a:rPr>
              <a:t>AND Gate – chip number: 74LS08D</a:t>
            </a:r>
          </a:p>
          <a:p>
            <a:r>
              <a:rPr lang="en-US" dirty="0" smtClean="0">
                <a:solidFill>
                  <a:srgbClr val="0070C0"/>
                </a:solidFill>
              </a:rPr>
              <a:t>OR Gate – chip number: 74LS32D</a:t>
            </a:r>
          </a:p>
          <a:p>
            <a:r>
              <a:rPr lang="en-US" dirty="0" smtClean="0">
                <a:solidFill>
                  <a:srgbClr val="0070C0"/>
                </a:solidFill>
              </a:rPr>
              <a:t>NOT Gate – chip number: 74LS04D</a:t>
            </a:r>
          </a:p>
          <a:p>
            <a:r>
              <a:rPr lang="en-US" dirty="0" smtClean="0">
                <a:solidFill>
                  <a:srgbClr val="0070C0"/>
                </a:solidFill>
              </a:rPr>
              <a:t>NAND Gate – chip number: 74LS00D</a:t>
            </a:r>
          </a:p>
          <a:p>
            <a:r>
              <a:rPr lang="en-US" dirty="0" smtClean="0">
                <a:solidFill>
                  <a:srgbClr val="0070C0"/>
                </a:solidFill>
              </a:rPr>
              <a:t>Miscellaneous Wiring</a:t>
            </a:r>
            <a:endParaRPr lang="en-US" dirty="0">
              <a:solidFill>
                <a:srgbClr val="0070C0"/>
              </a:solidFill>
            </a:endParaRPr>
          </a:p>
          <a:p>
            <a:pPr marL="0" indent="0">
              <a:buNone/>
            </a:pPr>
            <a:r>
              <a:rPr lang="en-US" sz="4000" dirty="0" smtClean="0">
                <a:solidFill>
                  <a:schemeClr val="accent2"/>
                </a:solidFill>
                <a:latin typeface="Courier New" panose="02070309020205020404" pitchFamily="49" charset="0"/>
                <a:cs typeface="Courier New" panose="02070309020205020404" pitchFamily="49" charset="0"/>
              </a:rPr>
              <a:t>Objective:</a:t>
            </a:r>
          </a:p>
          <a:p>
            <a:pPr marL="0" indent="0">
              <a:buNone/>
            </a:pPr>
            <a:r>
              <a:rPr lang="en-US" dirty="0">
                <a:solidFill>
                  <a:schemeClr val="accent4"/>
                </a:solidFill>
              </a:rPr>
              <a:t>T0 simplify a digital circuit by using less chips and  by using the Boolean operation of inverting both inputs and outputs to change the gates function.</a:t>
            </a:r>
            <a:endParaRPr lang="en-US" dirty="0" smtClean="0">
              <a:solidFill>
                <a:schemeClr val="accent4"/>
              </a:solidFill>
            </a:endParaRPr>
          </a:p>
          <a:p>
            <a:pPr marL="0" indent="0">
              <a:buNone/>
            </a:pPr>
            <a:endParaRPr lang="en-US" dirty="0"/>
          </a:p>
        </p:txBody>
      </p:sp>
    </p:spTree>
    <p:extLst>
      <p:ext uri="{BB962C8B-B14F-4D97-AF65-F5344CB8AC3E}">
        <p14:creationId xmlns:p14="http://schemas.microsoft.com/office/powerpoint/2010/main" val="1811630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s://online.ivytech.edu/bbcswebdav/pid-21640021-dt-content-rid-51554832_1/xid-51554832_1"/>
          <p:cNvSpPr>
            <a:spLocks noChangeAspect="1" noChangeArrowheads="1"/>
          </p:cNvSpPr>
          <p:nvPr/>
        </p:nvSpPr>
        <p:spPr bwMode="auto">
          <a:xfrm>
            <a:off x="5085384" y="47625"/>
            <a:ext cx="5238750" cy="20537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s://online.ivytech.edu/bbcswebdav/pid-21640021-dt-content-rid-51554832_1/xid-51554832_1"/>
          <p:cNvSpPr>
            <a:spLocks noChangeAspect="1" noChangeArrowheads="1"/>
          </p:cNvSpPr>
          <p:nvPr/>
        </p:nvSpPr>
        <p:spPr bwMode="auto">
          <a:xfrm>
            <a:off x="3750366" y="768626"/>
            <a:ext cx="7301950" cy="13327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r>
              <a:rPr lang="en-US" sz="4000" dirty="0" smtClean="0">
                <a:solidFill>
                  <a:schemeClr val="accent2"/>
                </a:solidFill>
                <a:latin typeface="OCR A Extended" panose="02010509020102010303" pitchFamily="50" charset="0"/>
              </a:rPr>
              <a:t>AND GATE AND TRUTH TABLE:</a:t>
            </a:r>
            <a:endParaRPr lang="en-US" sz="4000" dirty="0">
              <a:solidFill>
                <a:schemeClr val="accent2"/>
              </a:solidFill>
              <a:latin typeface="OCR A Extended" panose="02010509020102010303" pitchFamily="50"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116" t="26584" r="3479" b="24392"/>
          <a:stretch/>
        </p:blipFill>
        <p:spPr>
          <a:xfrm>
            <a:off x="939523" y="2266122"/>
            <a:ext cx="4625010" cy="1616766"/>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7" t="12492" r="66411" b="33262"/>
          <a:stretch/>
        </p:blipFill>
        <p:spPr>
          <a:xfrm>
            <a:off x="6855307" y="3882888"/>
            <a:ext cx="4197008" cy="2517912"/>
          </a:xfrm>
          <a:prstGeom prst="rect">
            <a:avLst/>
          </a:prstGeom>
        </p:spPr>
      </p:pic>
      <p:sp>
        <p:nvSpPr>
          <p:cNvPr id="2" name="TextBox 1"/>
          <p:cNvSpPr txBox="1"/>
          <p:nvPr/>
        </p:nvSpPr>
        <p:spPr>
          <a:xfrm>
            <a:off x="939523" y="3882888"/>
            <a:ext cx="4625009" cy="2031325"/>
          </a:xfrm>
          <a:prstGeom prst="rect">
            <a:avLst/>
          </a:prstGeom>
          <a:noFill/>
        </p:spPr>
        <p:txBody>
          <a:bodyPr wrap="square" rtlCol="0">
            <a:spAutoFit/>
          </a:bodyPr>
          <a:lstStyle/>
          <a:p>
            <a:r>
              <a:rPr lang="en-US" dirty="0" smtClean="0">
                <a:solidFill>
                  <a:schemeClr val="accent2"/>
                </a:solidFill>
                <a:latin typeface="Miriam Fixed" panose="020B0509050101010101" pitchFamily="49" charset="-79"/>
                <a:cs typeface="Miriam Fixed" panose="020B0509050101010101" pitchFamily="49" charset="-79"/>
              </a:rPr>
              <a:t>AND GATE:</a:t>
            </a:r>
          </a:p>
          <a:p>
            <a:r>
              <a:rPr lang="en-US" dirty="0">
                <a:solidFill>
                  <a:schemeClr val="accent4"/>
                </a:solidFill>
                <a:latin typeface="Miriam Fixed" panose="020B0509050101010101" pitchFamily="49" charset="-79"/>
                <a:cs typeface="Miriam Fixed" panose="020B0509050101010101" pitchFamily="49" charset="-79"/>
              </a:rPr>
              <a:t>A and B represent the inputs to the gate. In an </a:t>
            </a:r>
            <a:r>
              <a:rPr lang="en-US" dirty="0" smtClean="0">
                <a:solidFill>
                  <a:schemeClr val="accent4"/>
                </a:solidFill>
                <a:latin typeface="Miriam Fixed" panose="020B0509050101010101" pitchFamily="49" charset="-79"/>
                <a:cs typeface="Miriam Fixed" panose="020B0509050101010101" pitchFamily="49" charset="-79"/>
              </a:rPr>
              <a:t>AND </a:t>
            </a:r>
            <a:r>
              <a:rPr lang="en-US" dirty="0">
                <a:solidFill>
                  <a:schemeClr val="accent4"/>
                </a:solidFill>
                <a:latin typeface="Miriam Fixed" panose="020B0509050101010101" pitchFamily="49" charset="-79"/>
                <a:cs typeface="Miriam Fixed" panose="020B0509050101010101" pitchFamily="49" charset="-79"/>
              </a:rPr>
              <a:t>gate, </a:t>
            </a:r>
            <a:r>
              <a:rPr lang="en-US" dirty="0" smtClean="0">
                <a:solidFill>
                  <a:schemeClr val="accent4"/>
                </a:solidFill>
                <a:latin typeface="Miriam Fixed" panose="020B0509050101010101" pitchFamily="49" charset="-79"/>
                <a:cs typeface="Miriam Fixed" panose="020B0509050101010101" pitchFamily="49" charset="-79"/>
              </a:rPr>
              <a:t>ALL </a:t>
            </a:r>
            <a:r>
              <a:rPr lang="en-US" dirty="0">
                <a:solidFill>
                  <a:schemeClr val="accent4"/>
                </a:solidFill>
                <a:latin typeface="Miriam Fixed" panose="020B0509050101010101" pitchFamily="49" charset="-79"/>
                <a:cs typeface="Miriam Fixed" panose="020B0509050101010101" pitchFamily="49" charset="-79"/>
              </a:rPr>
              <a:t>of the inputs must have a logic of 1 to trigger a high for the whole gate.</a:t>
            </a:r>
          </a:p>
          <a:p>
            <a:endParaRPr lang="en-US" dirty="0">
              <a:latin typeface="Miriam Fixed" panose="020B0509050101010101" pitchFamily="49" charset="-79"/>
              <a:cs typeface="Miriam Fixed" panose="020B0509050101010101" pitchFamily="49" charset="-79"/>
            </a:endParaRPr>
          </a:p>
        </p:txBody>
      </p:sp>
      <p:sp>
        <p:nvSpPr>
          <p:cNvPr id="3" name="TextBox 2"/>
          <p:cNvSpPr txBox="1"/>
          <p:nvPr/>
        </p:nvSpPr>
        <p:spPr>
          <a:xfrm>
            <a:off x="6855307" y="2266122"/>
            <a:ext cx="4197008" cy="1477328"/>
          </a:xfrm>
          <a:prstGeom prst="rect">
            <a:avLst/>
          </a:prstGeom>
          <a:noFill/>
        </p:spPr>
        <p:txBody>
          <a:bodyPr wrap="square" rtlCol="0">
            <a:spAutoFit/>
          </a:bodyPr>
          <a:lstStyle/>
          <a:p>
            <a:r>
              <a:rPr lang="en-US" dirty="0" smtClean="0">
                <a:solidFill>
                  <a:schemeClr val="accent2"/>
                </a:solidFill>
                <a:latin typeface="Miriam Fixed" panose="020B0509050101010101" pitchFamily="49" charset="-79"/>
                <a:cs typeface="Miriam Fixed" panose="020B0509050101010101" pitchFamily="49" charset="-79"/>
              </a:rPr>
              <a:t>TRUTH TABLE:</a:t>
            </a:r>
          </a:p>
          <a:p>
            <a:r>
              <a:rPr lang="en-US" dirty="0">
                <a:solidFill>
                  <a:schemeClr val="accent4"/>
                </a:solidFill>
                <a:latin typeface="Miriam Fixed" panose="020B0509050101010101" pitchFamily="49" charset="-79"/>
                <a:cs typeface="Miriam Fixed" panose="020B0509050101010101" pitchFamily="49" charset="-79"/>
              </a:rPr>
              <a:t>A truth table demonstrates what the output of a system will be for every possible input combination</a:t>
            </a:r>
            <a:r>
              <a:rPr lang="en-US" dirty="0" smtClean="0">
                <a:solidFill>
                  <a:schemeClr val="accent4"/>
                </a:solidFill>
                <a:latin typeface="Miriam Fixed" panose="020B0509050101010101" pitchFamily="49" charset="-79"/>
                <a:cs typeface="Miriam Fixed" panose="020B0509050101010101" pitchFamily="49" charset="-79"/>
              </a:rPr>
              <a:t>.</a:t>
            </a:r>
            <a:endParaRPr lang="en-US" dirty="0">
              <a:solidFill>
                <a:schemeClr val="accent4"/>
              </a:solidFill>
              <a:latin typeface="Miriam Fixed" panose="020B0509050101010101" pitchFamily="49" charset="-79"/>
              <a:cs typeface="Miriam Fixed" panose="020B0509050101010101" pitchFamily="49" charset="-79"/>
            </a:endParaRPr>
          </a:p>
        </p:txBody>
      </p:sp>
      <p:sp>
        <p:nvSpPr>
          <p:cNvPr id="8" name="TextBox 7"/>
          <p:cNvSpPr txBox="1"/>
          <p:nvPr/>
        </p:nvSpPr>
        <p:spPr>
          <a:xfrm>
            <a:off x="3147008" y="1617142"/>
            <a:ext cx="4835047" cy="369332"/>
          </a:xfrm>
          <a:prstGeom prst="rect">
            <a:avLst/>
          </a:prstGeom>
          <a:noFill/>
        </p:spPr>
        <p:txBody>
          <a:bodyPr wrap="square" rtlCol="0">
            <a:spAutoFit/>
          </a:bodyPr>
          <a:lstStyle/>
          <a:p>
            <a:pPr algn="ctr"/>
            <a:r>
              <a:rPr lang="en-US" dirty="0">
                <a:solidFill>
                  <a:schemeClr val="accent2"/>
                </a:solidFill>
                <a:latin typeface="OCR A Extended" panose="02010509020102010303" pitchFamily="50" charset="0"/>
              </a:rPr>
              <a:t>1 = Logic True, 0 = Logic False</a:t>
            </a:r>
            <a:endParaRPr lang="en-US" dirty="0">
              <a:latin typeface="OCR A Extended" panose="02010509020102010303" pitchFamily="50" charset="0"/>
            </a:endParaRPr>
          </a:p>
        </p:txBody>
      </p:sp>
    </p:spTree>
    <p:extLst>
      <p:ext uri="{BB962C8B-B14F-4D97-AF65-F5344CB8AC3E}">
        <p14:creationId xmlns:p14="http://schemas.microsoft.com/office/powerpoint/2010/main" val="3469248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s://online.ivytech.edu/bbcswebdav/pid-21640021-dt-content-rid-51554832_1/xid-51554832_1"/>
          <p:cNvSpPr>
            <a:spLocks noChangeAspect="1" noChangeArrowheads="1"/>
          </p:cNvSpPr>
          <p:nvPr/>
        </p:nvSpPr>
        <p:spPr bwMode="auto">
          <a:xfrm>
            <a:off x="5085384" y="47625"/>
            <a:ext cx="5238750" cy="20537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s://online.ivytech.edu/bbcswebdav/pid-21640021-dt-content-rid-51554832_1/xid-51554832_1"/>
          <p:cNvSpPr>
            <a:spLocks noChangeAspect="1" noChangeArrowheads="1"/>
          </p:cNvSpPr>
          <p:nvPr/>
        </p:nvSpPr>
        <p:spPr bwMode="auto">
          <a:xfrm>
            <a:off x="3750365" y="362374"/>
            <a:ext cx="7301950" cy="13327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r>
              <a:rPr lang="en-US" sz="4000" dirty="0" smtClean="0">
                <a:solidFill>
                  <a:schemeClr val="accent2"/>
                </a:solidFill>
                <a:latin typeface="OCR A Extended" panose="02010509020102010303" pitchFamily="50" charset="0"/>
              </a:rPr>
              <a:t>NOT</a:t>
            </a:r>
            <a:r>
              <a:rPr lang="en-US" sz="4000" dirty="0" smtClean="0">
                <a:solidFill>
                  <a:schemeClr val="accent2"/>
                </a:solidFill>
                <a:latin typeface="OCR A Extended" panose="02010509020102010303" pitchFamily="50" charset="0"/>
              </a:rPr>
              <a:t> </a:t>
            </a:r>
            <a:r>
              <a:rPr lang="en-US" sz="4000" dirty="0" smtClean="0">
                <a:solidFill>
                  <a:schemeClr val="accent2"/>
                </a:solidFill>
                <a:latin typeface="OCR A Extended" panose="02010509020102010303" pitchFamily="50" charset="0"/>
              </a:rPr>
              <a:t>GATE AND TRUTH TABLE:</a:t>
            </a:r>
            <a:endParaRPr lang="en-US" sz="4000" dirty="0">
              <a:solidFill>
                <a:schemeClr val="accent2"/>
              </a:solidFill>
              <a:latin typeface="OCR A Extended" panose="02010509020102010303" pitchFamily="50"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523" y="1962034"/>
            <a:ext cx="4625008" cy="270501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67" t="12492" r="66411" b="33262"/>
          <a:stretch/>
        </p:blipFill>
        <p:spPr>
          <a:xfrm>
            <a:off x="6855307" y="3882888"/>
            <a:ext cx="4197008" cy="2517912"/>
          </a:xfrm>
          <a:prstGeom prst="rect">
            <a:avLst/>
          </a:prstGeom>
        </p:spPr>
      </p:pic>
      <p:sp>
        <p:nvSpPr>
          <p:cNvPr id="2" name="TextBox 1"/>
          <p:cNvSpPr txBox="1"/>
          <p:nvPr/>
        </p:nvSpPr>
        <p:spPr>
          <a:xfrm>
            <a:off x="939523" y="4576122"/>
            <a:ext cx="4625009" cy="2308324"/>
          </a:xfrm>
          <a:prstGeom prst="rect">
            <a:avLst/>
          </a:prstGeom>
          <a:noFill/>
        </p:spPr>
        <p:txBody>
          <a:bodyPr wrap="square" rtlCol="0">
            <a:spAutoFit/>
          </a:bodyPr>
          <a:lstStyle/>
          <a:p>
            <a:r>
              <a:rPr lang="en-US" dirty="0" smtClean="0">
                <a:solidFill>
                  <a:schemeClr val="accent2"/>
                </a:solidFill>
                <a:latin typeface="Miriam Fixed" panose="020B0509050101010101" pitchFamily="49" charset="-79"/>
                <a:cs typeface="Miriam Fixed" panose="020B0509050101010101" pitchFamily="49" charset="-79"/>
              </a:rPr>
              <a:t>NOT</a:t>
            </a:r>
            <a:r>
              <a:rPr lang="en-US" dirty="0" smtClean="0">
                <a:solidFill>
                  <a:schemeClr val="accent2"/>
                </a:solidFill>
                <a:latin typeface="Miriam Fixed" panose="020B0509050101010101" pitchFamily="49" charset="-79"/>
                <a:cs typeface="Miriam Fixed" panose="020B0509050101010101" pitchFamily="49" charset="-79"/>
              </a:rPr>
              <a:t> </a:t>
            </a:r>
            <a:r>
              <a:rPr lang="en-US" dirty="0" smtClean="0">
                <a:solidFill>
                  <a:schemeClr val="accent2"/>
                </a:solidFill>
                <a:latin typeface="Miriam Fixed" panose="020B0509050101010101" pitchFamily="49" charset="-79"/>
                <a:cs typeface="Miriam Fixed" panose="020B0509050101010101" pitchFamily="49" charset="-79"/>
              </a:rPr>
              <a:t>GATE:</a:t>
            </a:r>
          </a:p>
          <a:p>
            <a:r>
              <a:rPr lang="en-US" dirty="0" smtClean="0">
                <a:solidFill>
                  <a:schemeClr val="accent4"/>
                </a:solidFill>
                <a:latin typeface="Miriam Fixed" panose="020B0509050101010101" pitchFamily="49" charset="-79"/>
                <a:cs typeface="Miriam Fixed" panose="020B0509050101010101" pitchFamily="49" charset="-79"/>
              </a:rPr>
              <a:t>A represents </a:t>
            </a:r>
            <a:r>
              <a:rPr lang="en-US" dirty="0">
                <a:solidFill>
                  <a:schemeClr val="accent4"/>
                </a:solidFill>
                <a:latin typeface="Miriam Fixed" panose="020B0509050101010101" pitchFamily="49" charset="-79"/>
                <a:cs typeface="Miriam Fixed" panose="020B0509050101010101" pitchFamily="49" charset="-79"/>
              </a:rPr>
              <a:t>the </a:t>
            </a:r>
            <a:r>
              <a:rPr lang="en-US" dirty="0" smtClean="0">
                <a:solidFill>
                  <a:schemeClr val="accent4"/>
                </a:solidFill>
                <a:latin typeface="Miriam Fixed" panose="020B0509050101010101" pitchFamily="49" charset="-79"/>
                <a:cs typeface="Miriam Fixed" panose="020B0509050101010101" pitchFamily="49" charset="-79"/>
              </a:rPr>
              <a:t>input </a:t>
            </a:r>
            <a:r>
              <a:rPr lang="en-US" dirty="0">
                <a:solidFill>
                  <a:schemeClr val="accent4"/>
                </a:solidFill>
                <a:latin typeface="Miriam Fixed" panose="020B0509050101010101" pitchFamily="49" charset="-79"/>
                <a:cs typeface="Miriam Fixed" panose="020B0509050101010101" pitchFamily="49" charset="-79"/>
              </a:rPr>
              <a:t>to the gate. In an </a:t>
            </a:r>
            <a:r>
              <a:rPr lang="en-US" dirty="0" smtClean="0">
                <a:solidFill>
                  <a:schemeClr val="accent4"/>
                </a:solidFill>
                <a:latin typeface="Miriam Fixed" panose="020B0509050101010101" pitchFamily="49" charset="-79"/>
                <a:cs typeface="Miriam Fixed" panose="020B0509050101010101" pitchFamily="49" charset="-79"/>
              </a:rPr>
              <a:t>NOT</a:t>
            </a:r>
            <a:r>
              <a:rPr lang="en-US" dirty="0" smtClean="0">
                <a:solidFill>
                  <a:schemeClr val="accent4"/>
                </a:solidFill>
                <a:latin typeface="Miriam Fixed" panose="020B0509050101010101" pitchFamily="49" charset="-79"/>
                <a:cs typeface="Miriam Fixed" panose="020B0509050101010101" pitchFamily="49" charset="-79"/>
              </a:rPr>
              <a:t> </a:t>
            </a:r>
            <a:r>
              <a:rPr lang="en-US" dirty="0">
                <a:solidFill>
                  <a:schemeClr val="accent4"/>
                </a:solidFill>
                <a:latin typeface="Miriam Fixed" panose="020B0509050101010101" pitchFamily="49" charset="-79"/>
                <a:cs typeface="Miriam Fixed" panose="020B0509050101010101" pitchFamily="49" charset="-79"/>
              </a:rPr>
              <a:t>gate, </a:t>
            </a:r>
            <a:r>
              <a:rPr lang="en-US" dirty="0" smtClean="0">
                <a:solidFill>
                  <a:schemeClr val="accent4"/>
                </a:solidFill>
                <a:latin typeface="Miriam Fixed" panose="020B0509050101010101" pitchFamily="49" charset="-79"/>
                <a:cs typeface="Miriam Fixed" panose="020B0509050101010101" pitchFamily="49" charset="-79"/>
              </a:rPr>
              <a:t>ALL </a:t>
            </a:r>
            <a:r>
              <a:rPr lang="en-US" dirty="0">
                <a:solidFill>
                  <a:schemeClr val="accent4"/>
                </a:solidFill>
                <a:latin typeface="Miriam Fixed" panose="020B0509050101010101" pitchFamily="49" charset="-79"/>
                <a:cs typeface="Miriam Fixed" panose="020B0509050101010101" pitchFamily="49" charset="-79"/>
              </a:rPr>
              <a:t>of the inputs </a:t>
            </a:r>
            <a:r>
              <a:rPr lang="en-US" dirty="0" smtClean="0">
                <a:solidFill>
                  <a:schemeClr val="accent4"/>
                </a:solidFill>
                <a:latin typeface="Miriam Fixed" panose="020B0509050101010101" pitchFamily="49" charset="-79"/>
                <a:cs typeface="Miriam Fixed" panose="020B0509050101010101" pitchFamily="49" charset="-79"/>
              </a:rPr>
              <a:t>That</a:t>
            </a:r>
            <a:r>
              <a:rPr lang="en-US" dirty="0" smtClean="0">
                <a:solidFill>
                  <a:schemeClr val="accent4"/>
                </a:solidFill>
                <a:latin typeface="Miriam Fixed" panose="020B0509050101010101" pitchFamily="49" charset="-79"/>
                <a:cs typeface="Miriam Fixed" panose="020B0509050101010101" pitchFamily="49" charset="-79"/>
              </a:rPr>
              <a:t> </a:t>
            </a:r>
            <a:r>
              <a:rPr lang="en-US" dirty="0">
                <a:solidFill>
                  <a:schemeClr val="accent4"/>
                </a:solidFill>
                <a:latin typeface="Miriam Fixed" panose="020B0509050101010101" pitchFamily="49" charset="-79"/>
                <a:cs typeface="Miriam Fixed" panose="020B0509050101010101" pitchFamily="49" charset="-79"/>
              </a:rPr>
              <a:t>have a logic of 1 </a:t>
            </a:r>
            <a:r>
              <a:rPr lang="en-US" dirty="0" smtClean="0">
                <a:solidFill>
                  <a:schemeClr val="accent4"/>
                </a:solidFill>
                <a:latin typeface="Miriam Fixed" panose="020B0509050101010101" pitchFamily="49" charset="-79"/>
                <a:cs typeface="Miriam Fixed" panose="020B0509050101010101" pitchFamily="49" charset="-79"/>
              </a:rPr>
              <a:t>have an output of 0. ALL inputs that have an input of 0 have an output of 1. This gate is also called an inverter.</a:t>
            </a:r>
            <a:endParaRPr lang="en-US" dirty="0">
              <a:latin typeface="Miriam Fixed" panose="020B0509050101010101" pitchFamily="49" charset="-79"/>
              <a:cs typeface="Miriam Fixed" panose="020B0509050101010101" pitchFamily="49" charset="-79"/>
            </a:endParaRPr>
          </a:p>
        </p:txBody>
      </p:sp>
      <p:sp>
        <p:nvSpPr>
          <p:cNvPr id="3" name="TextBox 2"/>
          <p:cNvSpPr txBox="1"/>
          <p:nvPr/>
        </p:nvSpPr>
        <p:spPr>
          <a:xfrm>
            <a:off x="6855307" y="2266122"/>
            <a:ext cx="4197008" cy="1477328"/>
          </a:xfrm>
          <a:prstGeom prst="rect">
            <a:avLst/>
          </a:prstGeom>
          <a:noFill/>
        </p:spPr>
        <p:txBody>
          <a:bodyPr wrap="square" rtlCol="0">
            <a:spAutoFit/>
          </a:bodyPr>
          <a:lstStyle/>
          <a:p>
            <a:r>
              <a:rPr lang="en-US" dirty="0" smtClean="0">
                <a:solidFill>
                  <a:schemeClr val="accent2"/>
                </a:solidFill>
                <a:latin typeface="Miriam Fixed" panose="020B0509050101010101" pitchFamily="49" charset="-79"/>
                <a:cs typeface="Miriam Fixed" panose="020B0509050101010101" pitchFamily="49" charset="-79"/>
              </a:rPr>
              <a:t>TRUTH TABLE:</a:t>
            </a:r>
          </a:p>
          <a:p>
            <a:r>
              <a:rPr lang="en-US" dirty="0">
                <a:solidFill>
                  <a:schemeClr val="accent4"/>
                </a:solidFill>
                <a:latin typeface="Miriam Fixed" panose="020B0509050101010101" pitchFamily="49" charset="-79"/>
                <a:cs typeface="Miriam Fixed" panose="020B0509050101010101" pitchFamily="49" charset="-79"/>
              </a:rPr>
              <a:t>A truth table demonstrates what the output of a system will be for every possible input combination</a:t>
            </a:r>
            <a:r>
              <a:rPr lang="en-US" dirty="0" smtClean="0">
                <a:solidFill>
                  <a:schemeClr val="accent4"/>
                </a:solidFill>
                <a:latin typeface="Miriam Fixed" panose="020B0509050101010101" pitchFamily="49" charset="-79"/>
                <a:cs typeface="Miriam Fixed" panose="020B0509050101010101" pitchFamily="49" charset="-79"/>
              </a:rPr>
              <a:t>.</a:t>
            </a:r>
            <a:endParaRPr lang="en-US" dirty="0">
              <a:solidFill>
                <a:schemeClr val="accent4"/>
              </a:solidFill>
              <a:latin typeface="Miriam Fixed" panose="020B0509050101010101" pitchFamily="49" charset="-79"/>
              <a:cs typeface="Miriam Fixed" panose="020B0509050101010101" pitchFamily="49" charset="-79"/>
            </a:endParaRPr>
          </a:p>
        </p:txBody>
      </p:sp>
      <p:sp>
        <p:nvSpPr>
          <p:cNvPr id="8" name="TextBox 7"/>
          <p:cNvSpPr txBox="1"/>
          <p:nvPr/>
        </p:nvSpPr>
        <p:spPr>
          <a:xfrm>
            <a:off x="3147007" y="1351100"/>
            <a:ext cx="4835047" cy="369332"/>
          </a:xfrm>
          <a:prstGeom prst="rect">
            <a:avLst/>
          </a:prstGeom>
          <a:noFill/>
        </p:spPr>
        <p:txBody>
          <a:bodyPr wrap="square" rtlCol="0">
            <a:spAutoFit/>
          </a:bodyPr>
          <a:lstStyle/>
          <a:p>
            <a:pPr algn="ctr"/>
            <a:r>
              <a:rPr lang="en-US" dirty="0">
                <a:solidFill>
                  <a:schemeClr val="accent2"/>
                </a:solidFill>
                <a:latin typeface="OCR A Extended" panose="02010509020102010303" pitchFamily="50" charset="0"/>
              </a:rPr>
              <a:t>1 = Logic True, 0 = Logic False</a:t>
            </a:r>
            <a:endParaRPr lang="en-US" dirty="0">
              <a:latin typeface="OCR A Extended" panose="02010509020102010303" pitchFamily="50"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31910" b="5224"/>
          <a:stretch/>
        </p:blipFill>
        <p:spPr>
          <a:xfrm>
            <a:off x="6879893" y="3908151"/>
            <a:ext cx="4172422" cy="2476279"/>
          </a:xfrm>
          <a:prstGeom prst="rect">
            <a:avLst/>
          </a:prstGeom>
        </p:spPr>
      </p:pic>
    </p:spTree>
    <p:extLst>
      <p:ext uri="{BB962C8B-B14F-4D97-AF65-F5344CB8AC3E}">
        <p14:creationId xmlns:p14="http://schemas.microsoft.com/office/powerpoint/2010/main" val="4147646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NAND</a:t>
            </a:r>
            <a:r>
              <a:rPr lang="en-US" dirty="0" smtClean="0">
                <a:solidFill>
                  <a:schemeClr val="accent2"/>
                </a:solidFill>
                <a:latin typeface="OCR A Extended" panose="02010509020102010303" pitchFamily="50" charset="0"/>
              </a:rPr>
              <a:t> </a:t>
            </a:r>
            <a:r>
              <a:rPr lang="en-US" dirty="0" smtClean="0">
                <a:solidFill>
                  <a:schemeClr val="accent2"/>
                </a:solidFill>
                <a:latin typeface="OCR A Extended" panose="02010509020102010303" pitchFamily="50" charset="0"/>
              </a:rPr>
              <a:t>Gate and Truth Table:   </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4888" t="36289" r="9952" b="15205"/>
          <a:stretch/>
        </p:blipFill>
        <p:spPr>
          <a:xfrm>
            <a:off x="751267" y="2404802"/>
            <a:ext cx="4288665" cy="1687132"/>
          </a:xfr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959" t="25613" r="61022" b="16455"/>
          <a:stretch/>
        </p:blipFill>
        <p:spPr>
          <a:xfrm>
            <a:off x="6144961" y="4091934"/>
            <a:ext cx="4015409" cy="2305878"/>
          </a:xfrm>
          <a:prstGeom prst="rect">
            <a:avLst/>
          </a:prstGeom>
        </p:spPr>
      </p:pic>
      <p:sp>
        <p:nvSpPr>
          <p:cNvPr id="5" name="TextBox 4"/>
          <p:cNvSpPr txBox="1"/>
          <p:nvPr/>
        </p:nvSpPr>
        <p:spPr>
          <a:xfrm>
            <a:off x="751267" y="4619943"/>
            <a:ext cx="4288665" cy="2308324"/>
          </a:xfrm>
          <a:prstGeom prst="rect">
            <a:avLst/>
          </a:prstGeom>
          <a:noFill/>
        </p:spPr>
        <p:txBody>
          <a:bodyPr wrap="square" rtlCol="0">
            <a:spAutoFit/>
          </a:bodyPr>
          <a:lstStyle/>
          <a:p>
            <a:r>
              <a:rPr lang="en-US" dirty="0" smtClean="0">
                <a:solidFill>
                  <a:schemeClr val="accent2"/>
                </a:solidFill>
                <a:latin typeface="Miriam Fixed" panose="020B0509050101010101" pitchFamily="49" charset="-79"/>
                <a:cs typeface="Miriam Fixed" panose="020B0509050101010101" pitchFamily="49" charset="-79"/>
              </a:rPr>
              <a:t>NAND</a:t>
            </a:r>
            <a:r>
              <a:rPr lang="en-US" dirty="0" smtClean="0">
                <a:solidFill>
                  <a:schemeClr val="accent2"/>
                </a:solidFill>
                <a:latin typeface="Miriam Fixed" panose="020B0509050101010101" pitchFamily="49" charset="-79"/>
                <a:cs typeface="Miriam Fixed" panose="020B0509050101010101" pitchFamily="49" charset="-79"/>
              </a:rPr>
              <a:t> </a:t>
            </a:r>
            <a:r>
              <a:rPr lang="en-US" dirty="0" smtClean="0">
                <a:solidFill>
                  <a:schemeClr val="accent2"/>
                </a:solidFill>
                <a:latin typeface="Miriam Fixed" panose="020B0509050101010101" pitchFamily="49" charset="-79"/>
                <a:cs typeface="Miriam Fixed" panose="020B0509050101010101" pitchFamily="49" charset="-79"/>
              </a:rPr>
              <a:t>GATE:</a:t>
            </a:r>
          </a:p>
          <a:p>
            <a:r>
              <a:rPr lang="en-US" dirty="0" smtClean="0">
                <a:solidFill>
                  <a:schemeClr val="accent4"/>
                </a:solidFill>
                <a:latin typeface="Miriam Fixed" panose="020B0509050101010101" pitchFamily="49" charset="-79"/>
                <a:cs typeface="Miriam Fixed" panose="020B0509050101010101" pitchFamily="49" charset="-79"/>
              </a:rPr>
              <a:t>A and B represent the inputs to the gate. In an </a:t>
            </a:r>
            <a:r>
              <a:rPr lang="en-US" dirty="0" smtClean="0">
                <a:solidFill>
                  <a:schemeClr val="accent4"/>
                </a:solidFill>
                <a:latin typeface="Miriam Fixed" panose="020B0509050101010101" pitchFamily="49" charset="-79"/>
                <a:cs typeface="Miriam Fixed" panose="020B0509050101010101" pitchFamily="49" charset="-79"/>
              </a:rPr>
              <a:t>NAND</a:t>
            </a:r>
            <a:r>
              <a:rPr lang="en-US" dirty="0" smtClean="0">
                <a:solidFill>
                  <a:schemeClr val="accent4"/>
                </a:solidFill>
                <a:latin typeface="Miriam Fixed" panose="020B0509050101010101" pitchFamily="49" charset="-79"/>
                <a:cs typeface="Miriam Fixed" panose="020B0509050101010101" pitchFamily="49" charset="-79"/>
              </a:rPr>
              <a:t> </a:t>
            </a:r>
            <a:r>
              <a:rPr lang="en-US" dirty="0" smtClean="0">
                <a:solidFill>
                  <a:schemeClr val="accent4"/>
                </a:solidFill>
                <a:latin typeface="Miriam Fixed" panose="020B0509050101010101" pitchFamily="49" charset="-79"/>
                <a:cs typeface="Miriam Fixed" panose="020B0509050101010101" pitchFamily="49" charset="-79"/>
              </a:rPr>
              <a:t>gate</a:t>
            </a:r>
            <a:r>
              <a:rPr lang="en-US" dirty="0" smtClean="0">
                <a:solidFill>
                  <a:schemeClr val="accent4"/>
                </a:solidFill>
                <a:latin typeface="Miriam Fixed" panose="020B0509050101010101" pitchFamily="49" charset="-79"/>
                <a:cs typeface="Miriam Fixed" panose="020B0509050101010101" pitchFamily="49" charset="-79"/>
              </a:rPr>
              <a:t>, both </a:t>
            </a:r>
            <a:r>
              <a:rPr lang="en-US" dirty="0" smtClean="0">
                <a:solidFill>
                  <a:schemeClr val="accent4"/>
                </a:solidFill>
                <a:latin typeface="Miriam Fixed" panose="020B0509050101010101" pitchFamily="49" charset="-79"/>
                <a:cs typeface="Miriam Fixed" panose="020B0509050101010101" pitchFamily="49" charset="-79"/>
              </a:rPr>
              <a:t>of the inputs must have a logic of </a:t>
            </a:r>
            <a:r>
              <a:rPr lang="en-US" dirty="0">
                <a:solidFill>
                  <a:schemeClr val="accent4"/>
                </a:solidFill>
                <a:latin typeface="Miriam Fixed" panose="020B0509050101010101" pitchFamily="49" charset="-79"/>
                <a:cs typeface="Miriam Fixed" panose="020B0509050101010101" pitchFamily="49" charset="-79"/>
              </a:rPr>
              <a:t>0</a:t>
            </a:r>
            <a:r>
              <a:rPr lang="en-US" dirty="0" smtClean="0">
                <a:solidFill>
                  <a:schemeClr val="accent4"/>
                </a:solidFill>
                <a:latin typeface="Miriam Fixed" panose="020B0509050101010101" pitchFamily="49" charset="-79"/>
                <a:cs typeface="Miriam Fixed" panose="020B0509050101010101" pitchFamily="49" charset="-79"/>
              </a:rPr>
              <a:t> </a:t>
            </a:r>
            <a:r>
              <a:rPr lang="en-US" dirty="0" smtClean="0">
                <a:solidFill>
                  <a:schemeClr val="accent4"/>
                </a:solidFill>
                <a:latin typeface="Miriam Fixed" panose="020B0509050101010101" pitchFamily="49" charset="-79"/>
                <a:cs typeface="Miriam Fixed" panose="020B0509050101010101" pitchFamily="49" charset="-79"/>
              </a:rPr>
              <a:t>to trigger a high for the whole gate</a:t>
            </a:r>
            <a:r>
              <a:rPr lang="en-US" dirty="0" smtClean="0">
                <a:solidFill>
                  <a:schemeClr val="accent4"/>
                </a:solidFill>
                <a:latin typeface="Miriam Fixed" panose="020B0509050101010101" pitchFamily="49" charset="-79"/>
                <a:cs typeface="Miriam Fixed" panose="020B0509050101010101" pitchFamily="49" charset="-79"/>
              </a:rPr>
              <a:t>. Because the NAND function inverts the inputs.</a:t>
            </a:r>
            <a:endParaRPr lang="en-US" dirty="0">
              <a:solidFill>
                <a:schemeClr val="accent4"/>
              </a:solidFill>
              <a:latin typeface="Miriam Fixed" panose="020B0509050101010101" pitchFamily="49" charset="-79"/>
              <a:cs typeface="Miriam Fixed" panose="020B0509050101010101" pitchFamily="49" charset="-79"/>
            </a:endParaRPr>
          </a:p>
        </p:txBody>
      </p:sp>
      <p:sp>
        <p:nvSpPr>
          <p:cNvPr id="6" name="TextBox 5"/>
          <p:cNvSpPr txBox="1"/>
          <p:nvPr/>
        </p:nvSpPr>
        <p:spPr>
          <a:xfrm>
            <a:off x="6144960" y="2614606"/>
            <a:ext cx="4015409" cy="1477328"/>
          </a:xfrm>
          <a:prstGeom prst="rect">
            <a:avLst/>
          </a:prstGeom>
          <a:noFill/>
        </p:spPr>
        <p:txBody>
          <a:bodyPr wrap="square" rtlCol="0">
            <a:spAutoFit/>
          </a:bodyPr>
          <a:lstStyle/>
          <a:p>
            <a:r>
              <a:rPr lang="en-US" dirty="0" smtClean="0">
                <a:solidFill>
                  <a:schemeClr val="accent2"/>
                </a:solidFill>
                <a:latin typeface="Miriam Fixed" panose="020B0509050101010101" pitchFamily="49" charset="-79"/>
                <a:cs typeface="Miriam Fixed" panose="020B0509050101010101" pitchFamily="49" charset="-79"/>
              </a:rPr>
              <a:t>TRUTH TABLE:</a:t>
            </a:r>
          </a:p>
          <a:p>
            <a:r>
              <a:rPr lang="en-US" dirty="0" smtClean="0">
                <a:solidFill>
                  <a:schemeClr val="accent4"/>
                </a:solidFill>
                <a:latin typeface="Miriam Fixed" panose="020B0509050101010101" pitchFamily="49" charset="-79"/>
                <a:cs typeface="Miriam Fixed" panose="020B0509050101010101" pitchFamily="49" charset="-79"/>
              </a:rPr>
              <a:t>A truth table demonstrates what the output of a system will be for every possible input combination.</a:t>
            </a:r>
            <a:endParaRPr lang="en-US" dirty="0">
              <a:solidFill>
                <a:schemeClr val="accent4"/>
              </a:solidFill>
              <a:latin typeface="Miriam Fixed" panose="020B0509050101010101" pitchFamily="49" charset="-79"/>
              <a:cs typeface="Miriam Fixed" panose="020B0509050101010101" pitchFamily="49" charset="-79"/>
            </a:endParaRPr>
          </a:p>
        </p:txBody>
      </p:sp>
      <p:sp>
        <p:nvSpPr>
          <p:cNvPr id="7" name="TextBox 6"/>
          <p:cNvSpPr txBox="1"/>
          <p:nvPr/>
        </p:nvSpPr>
        <p:spPr>
          <a:xfrm>
            <a:off x="3171172" y="1677104"/>
            <a:ext cx="4835047" cy="369332"/>
          </a:xfrm>
          <a:prstGeom prst="rect">
            <a:avLst/>
          </a:prstGeom>
          <a:noFill/>
        </p:spPr>
        <p:txBody>
          <a:bodyPr wrap="square" rtlCol="0">
            <a:spAutoFit/>
          </a:bodyPr>
          <a:lstStyle/>
          <a:p>
            <a:pPr algn="ctr"/>
            <a:r>
              <a:rPr lang="en-US" dirty="0">
                <a:solidFill>
                  <a:schemeClr val="accent2"/>
                </a:solidFill>
                <a:latin typeface="OCR A Extended" panose="02010509020102010303" pitchFamily="50" charset="0"/>
              </a:rPr>
              <a:t>1 = Logic True, 0 = Logic False</a:t>
            </a:r>
            <a:endParaRPr lang="en-US" dirty="0">
              <a:latin typeface="OCR A Extended" panose="02010509020102010303" pitchFamily="50"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65191" t="21216" b="23490"/>
          <a:stretch/>
        </p:blipFill>
        <p:spPr>
          <a:xfrm>
            <a:off x="6144959" y="4091934"/>
            <a:ext cx="4015410" cy="230587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39292"/>
          <a:stretch/>
        </p:blipFill>
        <p:spPr>
          <a:xfrm>
            <a:off x="751266" y="2217370"/>
            <a:ext cx="4288666" cy="2402573"/>
          </a:xfrm>
          <a:prstGeom prst="rect">
            <a:avLst/>
          </a:prstGeom>
        </p:spPr>
      </p:pic>
    </p:spTree>
    <p:extLst>
      <p:ext uri="{BB962C8B-B14F-4D97-AF65-F5344CB8AC3E}">
        <p14:creationId xmlns:p14="http://schemas.microsoft.com/office/powerpoint/2010/main" val="1454641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OR Gate and Truth Table:   </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4888" t="36289" r="9952" b="15205"/>
          <a:stretch/>
        </p:blipFill>
        <p:spPr>
          <a:xfrm>
            <a:off x="751267" y="2404802"/>
            <a:ext cx="4288665" cy="1687132"/>
          </a:xfr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959" t="25613" r="61022" b="16455"/>
          <a:stretch/>
        </p:blipFill>
        <p:spPr>
          <a:xfrm>
            <a:off x="6144961" y="4091934"/>
            <a:ext cx="4015409" cy="2305878"/>
          </a:xfrm>
          <a:prstGeom prst="rect">
            <a:avLst/>
          </a:prstGeom>
        </p:spPr>
      </p:pic>
      <p:sp>
        <p:nvSpPr>
          <p:cNvPr id="5" name="TextBox 4"/>
          <p:cNvSpPr txBox="1"/>
          <p:nvPr/>
        </p:nvSpPr>
        <p:spPr>
          <a:xfrm>
            <a:off x="751267" y="4221611"/>
            <a:ext cx="4288665" cy="1754326"/>
          </a:xfrm>
          <a:prstGeom prst="rect">
            <a:avLst/>
          </a:prstGeom>
          <a:noFill/>
        </p:spPr>
        <p:txBody>
          <a:bodyPr wrap="square" rtlCol="0">
            <a:spAutoFit/>
          </a:bodyPr>
          <a:lstStyle/>
          <a:p>
            <a:r>
              <a:rPr lang="en-US" dirty="0" smtClean="0">
                <a:solidFill>
                  <a:schemeClr val="accent2"/>
                </a:solidFill>
                <a:latin typeface="Miriam Fixed" panose="020B0509050101010101" pitchFamily="49" charset="-79"/>
                <a:cs typeface="Miriam Fixed" panose="020B0509050101010101" pitchFamily="49" charset="-79"/>
              </a:rPr>
              <a:t>OR GATE:</a:t>
            </a:r>
          </a:p>
          <a:p>
            <a:r>
              <a:rPr lang="en-US" dirty="0" smtClean="0">
                <a:solidFill>
                  <a:schemeClr val="accent4"/>
                </a:solidFill>
                <a:latin typeface="Miriam Fixed" panose="020B0509050101010101" pitchFamily="49" charset="-79"/>
                <a:cs typeface="Miriam Fixed" panose="020B0509050101010101" pitchFamily="49" charset="-79"/>
              </a:rPr>
              <a:t>A and B represent the inputs to the gate. In an OR gate, only one of the inputs must have a logic of 1 to trigger a high for the whole gate.</a:t>
            </a:r>
            <a:endParaRPr lang="en-US" dirty="0">
              <a:solidFill>
                <a:schemeClr val="accent4"/>
              </a:solidFill>
              <a:latin typeface="Miriam Fixed" panose="020B0509050101010101" pitchFamily="49" charset="-79"/>
              <a:cs typeface="Miriam Fixed" panose="020B0509050101010101" pitchFamily="49" charset="-79"/>
            </a:endParaRPr>
          </a:p>
        </p:txBody>
      </p:sp>
      <p:sp>
        <p:nvSpPr>
          <p:cNvPr id="6" name="TextBox 5"/>
          <p:cNvSpPr txBox="1"/>
          <p:nvPr/>
        </p:nvSpPr>
        <p:spPr>
          <a:xfrm>
            <a:off x="6144960" y="2614606"/>
            <a:ext cx="4015409" cy="1477328"/>
          </a:xfrm>
          <a:prstGeom prst="rect">
            <a:avLst/>
          </a:prstGeom>
          <a:noFill/>
        </p:spPr>
        <p:txBody>
          <a:bodyPr wrap="square" rtlCol="0">
            <a:spAutoFit/>
          </a:bodyPr>
          <a:lstStyle/>
          <a:p>
            <a:r>
              <a:rPr lang="en-US" dirty="0" smtClean="0">
                <a:solidFill>
                  <a:schemeClr val="accent2"/>
                </a:solidFill>
                <a:latin typeface="Miriam Fixed" panose="020B0509050101010101" pitchFamily="49" charset="-79"/>
                <a:cs typeface="Miriam Fixed" panose="020B0509050101010101" pitchFamily="49" charset="-79"/>
              </a:rPr>
              <a:t>TRUTH TABLE:</a:t>
            </a:r>
          </a:p>
          <a:p>
            <a:r>
              <a:rPr lang="en-US" dirty="0" smtClean="0">
                <a:solidFill>
                  <a:schemeClr val="accent4"/>
                </a:solidFill>
                <a:latin typeface="Miriam Fixed" panose="020B0509050101010101" pitchFamily="49" charset="-79"/>
                <a:cs typeface="Miriam Fixed" panose="020B0509050101010101" pitchFamily="49" charset="-79"/>
              </a:rPr>
              <a:t>A truth table demonstrates what the output of a system will be for every possible input combination.</a:t>
            </a:r>
            <a:endParaRPr lang="en-US" dirty="0">
              <a:solidFill>
                <a:schemeClr val="accent4"/>
              </a:solidFill>
              <a:latin typeface="Miriam Fixed" panose="020B0509050101010101" pitchFamily="49" charset="-79"/>
              <a:cs typeface="Miriam Fixed" panose="020B0509050101010101" pitchFamily="49" charset="-79"/>
            </a:endParaRPr>
          </a:p>
        </p:txBody>
      </p:sp>
      <p:sp>
        <p:nvSpPr>
          <p:cNvPr id="7" name="TextBox 6"/>
          <p:cNvSpPr txBox="1"/>
          <p:nvPr/>
        </p:nvSpPr>
        <p:spPr>
          <a:xfrm>
            <a:off x="2895599" y="1905793"/>
            <a:ext cx="4835047" cy="369332"/>
          </a:xfrm>
          <a:prstGeom prst="rect">
            <a:avLst/>
          </a:prstGeom>
          <a:noFill/>
        </p:spPr>
        <p:txBody>
          <a:bodyPr wrap="square" rtlCol="0">
            <a:spAutoFit/>
          </a:bodyPr>
          <a:lstStyle/>
          <a:p>
            <a:pPr algn="ctr"/>
            <a:r>
              <a:rPr lang="en-US" dirty="0">
                <a:solidFill>
                  <a:schemeClr val="accent2"/>
                </a:solidFill>
                <a:latin typeface="OCR A Extended" panose="02010509020102010303" pitchFamily="50" charset="0"/>
              </a:rPr>
              <a:t>1 = Logic True, 0 = Logic False</a:t>
            </a:r>
            <a:endParaRPr lang="en-US" dirty="0">
              <a:latin typeface="OCR A Extended" panose="02010509020102010303" pitchFamily="50" charset="0"/>
            </a:endParaRPr>
          </a:p>
        </p:txBody>
      </p:sp>
    </p:spTree>
    <p:extLst>
      <p:ext uri="{BB962C8B-B14F-4D97-AF65-F5344CB8AC3E}">
        <p14:creationId xmlns:p14="http://schemas.microsoft.com/office/powerpoint/2010/main" val="3188565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5203"/>
          <a:stretch/>
        </p:blipFill>
        <p:spPr>
          <a:xfrm>
            <a:off x="6840739" y="1918069"/>
            <a:ext cx="5351261" cy="414452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8" y="2073498"/>
            <a:ext cx="4484319" cy="3888891"/>
          </a:xfrm>
          <a:prstGeom prst="rect">
            <a:avLst/>
          </a:prstGeom>
        </p:spPr>
      </p:pic>
      <p:sp>
        <p:nvSpPr>
          <p:cNvPr id="5" name="TextBox 4"/>
          <p:cNvSpPr txBox="1"/>
          <p:nvPr/>
        </p:nvSpPr>
        <p:spPr>
          <a:xfrm>
            <a:off x="5265112" y="5255562"/>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GROUND</a:t>
            </a:r>
            <a:endParaRPr lang="en-US" sz="1000" dirty="0">
              <a:solidFill>
                <a:schemeClr val="bg1"/>
              </a:solidFill>
            </a:endParaRPr>
          </a:p>
        </p:txBody>
      </p:sp>
      <p:sp>
        <p:nvSpPr>
          <p:cNvPr id="6" name="TextBox 5"/>
          <p:cNvSpPr txBox="1"/>
          <p:nvPr/>
        </p:nvSpPr>
        <p:spPr>
          <a:xfrm>
            <a:off x="5265112" y="2494037"/>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POWER</a:t>
            </a:r>
            <a:endParaRPr lang="en-US" sz="1000" dirty="0">
              <a:solidFill>
                <a:schemeClr val="bg1"/>
              </a:solidFill>
            </a:endParaRPr>
          </a:p>
        </p:txBody>
      </p:sp>
      <p:cxnSp>
        <p:nvCxnSpPr>
          <p:cNvPr id="8" name="Straight Arrow Connector 7"/>
          <p:cNvCxnSpPr>
            <a:stCxn id="6" idx="3"/>
          </p:cNvCxnSpPr>
          <p:nvPr/>
        </p:nvCxnSpPr>
        <p:spPr>
          <a:xfrm flipV="1">
            <a:off x="6379134" y="2329841"/>
            <a:ext cx="923540" cy="287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1"/>
          </p:cNvCxnSpPr>
          <p:nvPr/>
        </p:nvCxnSpPr>
        <p:spPr>
          <a:xfrm flipH="1">
            <a:off x="951978" y="2617148"/>
            <a:ext cx="4313134" cy="301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1"/>
          </p:cNvCxnSpPr>
          <p:nvPr/>
        </p:nvCxnSpPr>
        <p:spPr>
          <a:xfrm flipH="1" flipV="1">
            <a:off x="3832964" y="5085567"/>
            <a:ext cx="1432148" cy="293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3"/>
          </p:cNvCxnSpPr>
          <p:nvPr/>
        </p:nvCxnSpPr>
        <p:spPr>
          <a:xfrm flipV="1">
            <a:off x="6379134" y="5135671"/>
            <a:ext cx="5144811" cy="243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651353" y="4008329"/>
            <a:ext cx="1052187" cy="13703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114784" y="3707704"/>
            <a:ext cx="2104372" cy="1794079"/>
          </a:xfrm>
          <a:prstGeom prst="ellipse">
            <a:avLst/>
          </a:prstGeom>
          <a:noFill/>
          <a:ln>
            <a:solidFill>
              <a:srgbClr val="E2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7491046" y="4086665"/>
            <a:ext cx="7034" cy="7807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476978" y="4093698"/>
            <a:ext cx="5064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779434" y="4438357"/>
            <a:ext cx="0" cy="3376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7772400" y="4438357"/>
            <a:ext cx="211015" cy="703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779434" y="4775982"/>
            <a:ext cx="393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8166295" y="4775982"/>
            <a:ext cx="14068" cy="914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743071" y="4262511"/>
            <a:ext cx="9847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20435" y="3771722"/>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NOT GATE</a:t>
            </a:r>
            <a:endParaRPr lang="en-US" sz="1000" dirty="0">
              <a:solidFill>
                <a:schemeClr val="bg1"/>
              </a:solidFill>
            </a:endParaRPr>
          </a:p>
        </p:txBody>
      </p:sp>
      <p:sp>
        <p:nvSpPr>
          <p:cNvPr id="34" name="TextBox 33"/>
          <p:cNvSpPr txBox="1"/>
          <p:nvPr/>
        </p:nvSpPr>
        <p:spPr>
          <a:xfrm>
            <a:off x="7616318" y="3449602"/>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NAND GATE</a:t>
            </a:r>
            <a:endParaRPr lang="en-US" sz="1000" dirty="0">
              <a:solidFill>
                <a:schemeClr val="bg1"/>
              </a:solidFill>
            </a:endParaRPr>
          </a:p>
        </p:txBody>
      </p:sp>
      <p:sp>
        <p:nvSpPr>
          <p:cNvPr id="35" name="TextBox 34"/>
          <p:cNvSpPr txBox="1"/>
          <p:nvPr/>
        </p:nvSpPr>
        <p:spPr>
          <a:xfrm>
            <a:off x="4184542" y="247973"/>
            <a:ext cx="8007458" cy="707886"/>
          </a:xfrm>
          <a:prstGeom prst="rect">
            <a:avLst/>
          </a:prstGeom>
          <a:noFill/>
        </p:spPr>
        <p:txBody>
          <a:bodyPr wrap="square" rtlCol="0">
            <a:spAutoFit/>
          </a:bodyPr>
          <a:lstStyle/>
          <a:p>
            <a:pPr algn="r"/>
            <a:r>
              <a:rPr lang="en-US" sz="4000" dirty="0" smtClean="0">
                <a:solidFill>
                  <a:schemeClr val="accent2"/>
                </a:solidFill>
                <a:latin typeface="OCR A Extended" panose="02010509020102010303" pitchFamily="50" charset="0"/>
              </a:rPr>
              <a:t>NAND, NOT PINOUTS:</a:t>
            </a:r>
            <a:endParaRPr lang="en-US" sz="4000" dirty="0">
              <a:solidFill>
                <a:schemeClr val="accent2"/>
              </a:solidFill>
              <a:latin typeface="OCR A Extended" panose="02010509020102010303" pitchFamily="50" charset="0"/>
            </a:endParaRPr>
          </a:p>
        </p:txBody>
      </p:sp>
      <p:sp>
        <p:nvSpPr>
          <p:cNvPr id="36" name="TextBox 35"/>
          <p:cNvSpPr txBox="1"/>
          <p:nvPr/>
        </p:nvSpPr>
        <p:spPr>
          <a:xfrm>
            <a:off x="674956" y="1646004"/>
            <a:ext cx="3424701" cy="400110"/>
          </a:xfrm>
          <a:prstGeom prst="rect">
            <a:avLst/>
          </a:prstGeom>
          <a:noFill/>
        </p:spPr>
        <p:txBody>
          <a:bodyPr wrap="square" rtlCol="0">
            <a:spAutoFit/>
          </a:bodyPr>
          <a:lstStyle/>
          <a:p>
            <a:pPr algn="ctr"/>
            <a:r>
              <a:rPr lang="en-US" sz="2000" dirty="0" smtClean="0">
                <a:solidFill>
                  <a:schemeClr val="accent4"/>
                </a:solidFill>
                <a:latin typeface="OCR A Extended" panose="02010509020102010303" pitchFamily="50" charset="0"/>
              </a:rPr>
              <a:t>NOT CHIP</a:t>
            </a:r>
            <a:endParaRPr lang="en-US" sz="2000" dirty="0">
              <a:solidFill>
                <a:schemeClr val="accent4"/>
              </a:solidFill>
              <a:latin typeface="OCR A Extended" panose="02010509020102010303" pitchFamily="50" charset="0"/>
            </a:endParaRPr>
          </a:p>
        </p:txBody>
      </p:sp>
      <p:sp>
        <p:nvSpPr>
          <p:cNvPr id="37" name="TextBox 36"/>
          <p:cNvSpPr txBox="1"/>
          <p:nvPr/>
        </p:nvSpPr>
        <p:spPr>
          <a:xfrm>
            <a:off x="7804018" y="1446040"/>
            <a:ext cx="3424701" cy="400110"/>
          </a:xfrm>
          <a:prstGeom prst="rect">
            <a:avLst/>
          </a:prstGeom>
          <a:noFill/>
        </p:spPr>
        <p:txBody>
          <a:bodyPr wrap="square" rtlCol="0">
            <a:spAutoFit/>
          </a:bodyPr>
          <a:lstStyle/>
          <a:p>
            <a:pPr algn="ctr"/>
            <a:r>
              <a:rPr lang="en-US" sz="2000" dirty="0" smtClean="0">
                <a:solidFill>
                  <a:schemeClr val="accent4"/>
                </a:solidFill>
                <a:latin typeface="OCR A Extended" panose="02010509020102010303" pitchFamily="50" charset="0"/>
              </a:rPr>
              <a:t>NAND CHIP</a:t>
            </a:r>
            <a:endParaRPr lang="en-US" sz="2000"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985528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0578"/>
            <a:ext cx="10515600" cy="1325563"/>
          </a:xfrm>
        </p:spPr>
        <p:txBody>
          <a:bodyPr/>
          <a:lstStyle/>
          <a:p>
            <a:r>
              <a:rPr lang="en-US" u="sng" dirty="0" smtClean="0">
                <a:solidFill>
                  <a:schemeClr val="accent2"/>
                </a:solidFill>
                <a:latin typeface="OCR A Extended" panose="02010509020102010303" pitchFamily="50" charset="0"/>
                <a:cs typeface="ISOCT" panose="00000400000000000000" pitchFamily="2" charset="0"/>
              </a:rPr>
              <a:t>TABLE OF CONTENTS</a:t>
            </a:r>
            <a:endParaRPr lang="en-US" u="sng" dirty="0">
              <a:solidFill>
                <a:schemeClr val="accent2"/>
              </a:solidFill>
              <a:latin typeface="OCR A Extended" panose="02010509020102010303" pitchFamily="50" charset="0"/>
              <a:cs typeface="ISOCT" panose="00000400000000000000" pitchFamily="2"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31490365"/>
              </p:ext>
            </p:extLst>
          </p:nvPr>
        </p:nvGraphicFramePr>
        <p:xfrm>
          <a:off x="373489" y="1390921"/>
          <a:ext cx="11500832" cy="5226854"/>
        </p:xfrm>
        <a:graphic>
          <a:graphicData uri="http://schemas.openxmlformats.org/drawingml/2006/table">
            <a:tbl>
              <a:tblPr firstRow="1" bandRow="1">
                <a:tableStyleId>{6E25E649-3F16-4E02-A733-19D2CDBF48F0}</a:tableStyleId>
              </a:tblPr>
              <a:tblGrid>
                <a:gridCol w="1817121"/>
                <a:gridCol w="6911704"/>
                <a:gridCol w="2772007"/>
              </a:tblGrid>
              <a:tr h="1106958">
                <a:tc>
                  <a:txBody>
                    <a:bodyPr/>
                    <a:lstStyle/>
                    <a:p>
                      <a:pPr algn="l"/>
                      <a:r>
                        <a:rPr lang="en-US" sz="3200" dirty="0" smtClean="0">
                          <a:solidFill>
                            <a:schemeClr val="accent2"/>
                          </a:solidFill>
                          <a:latin typeface="Miriam Fixed" panose="020B0509050101010101" pitchFamily="49" charset="-79"/>
                          <a:cs typeface="Miriam Fixed" panose="020B0509050101010101" pitchFamily="49" charset="-79"/>
                        </a:rPr>
                        <a:t>LAB #</a:t>
                      </a:r>
                      <a:endParaRPr lang="en-US" sz="3200"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200" dirty="0" smtClean="0">
                          <a:solidFill>
                            <a:schemeClr val="accent2"/>
                          </a:solidFill>
                          <a:latin typeface="Miriam Fixed" panose="020B0509050101010101" pitchFamily="49" charset="-79"/>
                          <a:cs typeface="Miriam Fixed" panose="020B0509050101010101" pitchFamily="49" charset="-79"/>
                        </a:rPr>
                        <a:t>LAB</a:t>
                      </a:r>
                      <a:r>
                        <a:rPr lang="en-US" sz="3200" baseline="0" dirty="0" smtClean="0">
                          <a:solidFill>
                            <a:schemeClr val="accent2"/>
                          </a:solidFill>
                          <a:latin typeface="Miriam Fixed" panose="020B0509050101010101" pitchFamily="49" charset="-79"/>
                          <a:cs typeface="Miriam Fixed" panose="020B0509050101010101" pitchFamily="49" charset="-79"/>
                        </a:rPr>
                        <a:t> TITLE</a:t>
                      </a:r>
                      <a:endParaRPr lang="en-US" sz="3200"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3200" dirty="0" smtClean="0">
                          <a:solidFill>
                            <a:schemeClr val="accent2"/>
                          </a:solidFill>
                          <a:latin typeface="Miriam Fixed" panose="020B0509050101010101" pitchFamily="49" charset="-79"/>
                          <a:cs typeface="Miriam Fixed" panose="020B0509050101010101" pitchFamily="49" charset="-79"/>
                        </a:rPr>
                        <a:t>SLIDE LOCATION</a:t>
                      </a:r>
                      <a:endParaRPr lang="en-US" sz="3200"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4215">
                <a:tc>
                  <a:txBody>
                    <a:bodyPr/>
                    <a:lstStyle/>
                    <a:p>
                      <a:pPr lvl="2" algn="l"/>
                      <a:r>
                        <a:rPr lang="en-US" dirty="0" smtClean="0">
                          <a:solidFill>
                            <a:schemeClr val="accent2"/>
                          </a:solidFill>
                          <a:latin typeface="Miriam Fixed" panose="020B0509050101010101" pitchFamily="49" charset="-79"/>
                          <a:cs typeface="Miriam Fixed" panose="020B0509050101010101" pitchFamily="49" charset="-79"/>
                        </a:rPr>
                        <a:t>LAB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smtClean="0">
                          <a:solidFill>
                            <a:schemeClr val="accent2"/>
                          </a:solidFill>
                          <a:latin typeface="Miriam Fixed" panose="020B0509050101010101" pitchFamily="49" charset="-79"/>
                          <a:cs typeface="Miriam Fixed" panose="020B0509050101010101" pitchFamily="49" charset="-79"/>
                        </a:rPr>
                        <a:t>AND, OR Gates</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accent2"/>
                          </a:solidFill>
                          <a:latin typeface="Miriam Fixed" panose="020B0509050101010101" pitchFamily="49" charset="-79"/>
                          <a:cs typeface="Miriam Fixed" panose="020B0509050101010101" pitchFamily="49" charset="-79"/>
                        </a:rPr>
                        <a:t>(3-12)</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4215">
                <a:tc>
                  <a:txBody>
                    <a:bodyPr/>
                    <a:lstStyle/>
                    <a:p>
                      <a:pPr algn="l"/>
                      <a:r>
                        <a:rPr lang="en-US" dirty="0" smtClean="0">
                          <a:solidFill>
                            <a:schemeClr val="accent2"/>
                          </a:solidFill>
                          <a:latin typeface="Miriam Fixed" panose="020B0509050101010101" pitchFamily="49" charset="-79"/>
                          <a:cs typeface="Miriam Fixed" panose="020B0509050101010101" pitchFamily="49" charset="-79"/>
                        </a:rPr>
                        <a:t>LAB 2 </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smtClean="0">
                          <a:solidFill>
                            <a:schemeClr val="accent2"/>
                          </a:solidFill>
                          <a:latin typeface="Miriam Fixed" panose="020B0509050101010101" pitchFamily="49" charset="-79"/>
                          <a:cs typeface="Miriam Fixed" panose="020B0509050101010101" pitchFamily="49" charset="-79"/>
                        </a:rPr>
                        <a:t>Alternative NAND </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accent2"/>
                          </a:solidFill>
                          <a:latin typeface="Miriam Fixed" panose="020B0509050101010101" pitchFamily="49" charset="-79"/>
                          <a:cs typeface="Miriam Fixed" panose="020B0509050101010101" pitchFamily="49" charset="-79"/>
                        </a:rPr>
                        <a:t>(13-25)</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4215">
                <a:tc>
                  <a:txBody>
                    <a:bodyPr/>
                    <a:lstStyle/>
                    <a:p>
                      <a:pPr algn="l"/>
                      <a:r>
                        <a:rPr lang="en-US" dirty="0" smtClean="0">
                          <a:solidFill>
                            <a:schemeClr val="accent2"/>
                          </a:solidFill>
                          <a:latin typeface="Miriam Fixed" panose="020B0509050101010101" pitchFamily="49" charset="-79"/>
                          <a:cs typeface="Miriam Fixed" panose="020B0509050101010101" pitchFamily="49" charset="-79"/>
                        </a:rPr>
                        <a:t>LAB 3</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smtClean="0">
                          <a:solidFill>
                            <a:schemeClr val="accent2"/>
                          </a:solidFill>
                          <a:latin typeface="Miriam Fixed" panose="020B0509050101010101" pitchFamily="49" charset="-79"/>
                          <a:cs typeface="Miriam Fixed" panose="020B0509050101010101" pitchFamily="49" charset="-79"/>
                        </a:rPr>
                        <a:t>Car</a:t>
                      </a:r>
                      <a:r>
                        <a:rPr lang="en-US" sz="1800" baseline="0" dirty="0" smtClean="0">
                          <a:solidFill>
                            <a:schemeClr val="accent2"/>
                          </a:solidFill>
                          <a:latin typeface="Miriam Fixed" panose="020B0509050101010101" pitchFamily="49" charset="-79"/>
                          <a:cs typeface="Miriam Fixed" panose="020B0509050101010101" pitchFamily="49" charset="-79"/>
                        </a:rPr>
                        <a:t> Alarm</a:t>
                      </a:r>
                      <a:r>
                        <a:rPr lang="en-US" sz="1800" dirty="0" smtClean="0">
                          <a:solidFill>
                            <a:schemeClr val="accent2"/>
                          </a:solidFill>
                          <a:latin typeface="Miriam Fixed" panose="020B0509050101010101" pitchFamily="49" charset="-79"/>
                          <a:cs typeface="Miriam Fixed" panose="020B0509050101010101" pitchFamily="49" charset="-79"/>
                        </a:rPr>
                        <a:t> (Midterm)</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accent2"/>
                          </a:solidFill>
                          <a:latin typeface="Miriam Fixed" panose="020B0509050101010101" pitchFamily="49" charset="-79"/>
                          <a:cs typeface="Miriam Fixed" panose="020B0509050101010101" pitchFamily="49" charset="-79"/>
                        </a:rPr>
                        <a:t>(26-33)</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4215">
                <a:tc>
                  <a:txBody>
                    <a:bodyPr/>
                    <a:lstStyle/>
                    <a:p>
                      <a:pPr algn="l"/>
                      <a:r>
                        <a:rPr lang="en-US" dirty="0" smtClean="0">
                          <a:solidFill>
                            <a:schemeClr val="accent2"/>
                          </a:solidFill>
                          <a:latin typeface="Miriam Fixed" panose="020B0509050101010101" pitchFamily="49" charset="-79"/>
                          <a:cs typeface="Miriam Fixed" panose="020B0509050101010101" pitchFamily="49" charset="-79"/>
                        </a:rPr>
                        <a:t>LAB 4</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smtClean="0">
                          <a:solidFill>
                            <a:schemeClr val="accent2"/>
                          </a:solidFill>
                          <a:latin typeface="Miriam Fixed" panose="020B0509050101010101" pitchFamily="49" charset="-79"/>
                          <a:cs typeface="Miriam Fixed" panose="020B0509050101010101" pitchFamily="49" charset="-79"/>
                        </a:rPr>
                        <a:t>Binary Counter</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accent2"/>
                          </a:solidFill>
                          <a:latin typeface="Miriam Fixed" panose="020B0509050101010101" pitchFamily="49" charset="-79"/>
                          <a:cs typeface="Miriam Fixed" panose="020B0509050101010101" pitchFamily="49" charset="-79"/>
                        </a:rPr>
                        <a:t>(34-42)</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34215">
                <a:tc>
                  <a:txBody>
                    <a:bodyPr/>
                    <a:lstStyle/>
                    <a:p>
                      <a:pPr algn="l"/>
                      <a:r>
                        <a:rPr lang="en-US" dirty="0" smtClean="0">
                          <a:solidFill>
                            <a:schemeClr val="accent2"/>
                          </a:solidFill>
                          <a:latin typeface="Miriam Fixed" panose="020B0509050101010101" pitchFamily="49" charset="-79"/>
                          <a:cs typeface="Miriam Fixed" panose="020B0509050101010101" pitchFamily="49" charset="-79"/>
                        </a:rPr>
                        <a:t>LAB 5</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smtClean="0">
                          <a:solidFill>
                            <a:schemeClr val="accent2"/>
                          </a:solidFill>
                          <a:latin typeface="Miriam Fixed" panose="020B0509050101010101" pitchFamily="49" charset="-79"/>
                          <a:cs typeface="Miriam Fixed" panose="020B0509050101010101" pitchFamily="49" charset="-79"/>
                        </a:rPr>
                        <a:t>Basic Stamp 1LED Flasher</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accent2"/>
                          </a:solidFill>
                          <a:latin typeface="Miriam Fixed" panose="020B0509050101010101" pitchFamily="49" charset="-79"/>
                          <a:cs typeface="Miriam Fixed" panose="020B0509050101010101" pitchFamily="49" charset="-79"/>
                        </a:rPr>
                        <a:t>(43-48)</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48821">
                <a:tc>
                  <a:txBody>
                    <a:bodyPr/>
                    <a:lstStyle/>
                    <a:p>
                      <a:pPr algn="l"/>
                      <a:r>
                        <a:rPr lang="en-US" dirty="0" smtClean="0">
                          <a:solidFill>
                            <a:schemeClr val="accent2"/>
                          </a:solidFill>
                          <a:latin typeface="Miriam Fixed" panose="020B0509050101010101" pitchFamily="49" charset="-79"/>
                          <a:cs typeface="Miriam Fixed" panose="020B0509050101010101" pitchFamily="49" charset="-79"/>
                        </a:rPr>
                        <a:t>LAB</a:t>
                      </a:r>
                      <a:r>
                        <a:rPr lang="en-US" baseline="0" dirty="0" smtClean="0">
                          <a:solidFill>
                            <a:schemeClr val="accent2"/>
                          </a:solidFill>
                          <a:latin typeface="Miriam Fixed" panose="020B0509050101010101" pitchFamily="49" charset="-79"/>
                          <a:cs typeface="Miriam Fixed" panose="020B0509050101010101" pitchFamily="49" charset="-79"/>
                        </a:rPr>
                        <a:t> 6</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2" algn="ctr"/>
                      <a:r>
                        <a:rPr lang="en-US" sz="1800" dirty="0" smtClean="0">
                          <a:solidFill>
                            <a:schemeClr val="accent2"/>
                          </a:solidFill>
                          <a:latin typeface="Miriam Fixed" panose="020B0509050101010101" pitchFamily="49" charset="-79"/>
                          <a:cs typeface="Miriam Fixed" panose="020B0509050101010101" pitchFamily="49" charset="-79"/>
                        </a:rPr>
                        <a:t>Basic Stamp 2 Temp Sensor/Heater</a:t>
                      </a:r>
                      <a:endParaRPr lang="en-US" sz="4400" dirty="0" smtClean="0">
                        <a:solidFill>
                          <a:schemeClr val="accent2"/>
                        </a:solidFill>
                        <a:latin typeface="Miriam Fixed" panose="020B0509050101010101" pitchFamily="49" charset="-79"/>
                        <a:cs typeface="Miriam Fixed" panose="020B0509050101010101" pitchFamily="49" charset="-79"/>
                      </a:endParaRPr>
                    </a:p>
                    <a:p>
                      <a:pPr algn="ctr"/>
                      <a:endParaRPr lang="en-US" dirty="0" smtClean="0">
                        <a:solidFill>
                          <a:schemeClr val="accent2"/>
                        </a:solidFill>
                        <a:latin typeface="Miriam Fixed" panose="020B0509050101010101" pitchFamily="49" charset="-79"/>
                        <a:cs typeface="Miriam Fixed" panose="020B0509050101010101" pitchFamily="49" charset="-79"/>
                      </a:endParaRPr>
                    </a:p>
                    <a:p>
                      <a:pPr algn="ct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smtClean="0">
                          <a:solidFill>
                            <a:schemeClr val="accent2"/>
                          </a:solidFill>
                          <a:latin typeface="Miriam Fixed" panose="020B0509050101010101" pitchFamily="49" charset="-79"/>
                          <a:cs typeface="Miriam Fixed" panose="020B0509050101010101" pitchFamily="49" charset="-79"/>
                        </a:rPr>
                        <a:t>(49-56)</a:t>
                      </a:r>
                      <a:endParaRPr lang="en-US" dirty="0">
                        <a:solidFill>
                          <a:schemeClr val="accent2"/>
                        </a:solidFill>
                        <a:latin typeface="Miriam Fixed" panose="020B0509050101010101" pitchFamily="49" charset="-79"/>
                        <a:cs typeface="Miriam Fixed" panose="020B0509050101010101" pitchFamily="49" charset="-79"/>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035447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1858"/>
            <a:ext cx="12192000" cy="5556142"/>
          </a:xfrm>
          <a:prstGeom prst="rect">
            <a:avLst/>
          </a:prstGeom>
        </p:spPr>
      </p:pic>
      <p:sp>
        <p:nvSpPr>
          <p:cNvPr id="3" name="TextBox 2"/>
          <p:cNvSpPr txBox="1"/>
          <p:nvPr/>
        </p:nvSpPr>
        <p:spPr>
          <a:xfrm>
            <a:off x="3316637" y="526940"/>
            <a:ext cx="8570563" cy="707886"/>
          </a:xfrm>
          <a:prstGeom prst="rect">
            <a:avLst/>
          </a:prstGeom>
          <a:noFill/>
        </p:spPr>
        <p:txBody>
          <a:bodyPr wrap="square" rtlCol="0">
            <a:spAutoFit/>
          </a:bodyPr>
          <a:lstStyle/>
          <a:p>
            <a:pPr algn="r"/>
            <a:r>
              <a:rPr lang="en-US" sz="4000" dirty="0" smtClean="0">
                <a:solidFill>
                  <a:schemeClr val="accent2"/>
                </a:solidFill>
                <a:latin typeface="OCR A Extended" panose="02010509020102010303" pitchFamily="50" charset="0"/>
              </a:rPr>
              <a:t>MULTISIM 13.0 SCHEMATIC:</a:t>
            </a:r>
            <a:endParaRPr lang="en-US" sz="4000" dirty="0">
              <a:solidFill>
                <a:schemeClr val="accent2"/>
              </a:solidFill>
              <a:latin typeface="OCR A Extended" panose="02010509020102010303" pitchFamily="50" charset="0"/>
            </a:endParaRPr>
          </a:p>
        </p:txBody>
      </p:sp>
      <p:sp>
        <p:nvSpPr>
          <p:cNvPr id="4" name="Oval 3"/>
          <p:cNvSpPr/>
          <p:nvPr/>
        </p:nvSpPr>
        <p:spPr>
          <a:xfrm>
            <a:off x="1038386" y="3347634"/>
            <a:ext cx="4556502" cy="99576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493999" y="3613918"/>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OR GATE</a:t>
            </a:r>
            <a:endParaRPr lang="en-US" sz="1000" dirty="0">
              <a:solidFill>
                <a:schemeClr val="bg1"/>
              </a:solidFill>
            </a:endParaRPr>
          </a:p>
        </p:txBody>
      </p:sp>
      <p:sp>
        <p:nvSpPr>
          <p:cNvPr id="6" name="TextBox 5"/>
          <p:cNvSpPr txBox="1"/>
          <p:nvPr/>
        </p:nvSpPr>
        <p:spPr>
          <a:xfrm>
            <a:off x="7899897" y="1365603"/>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NAND GATE</a:t>
            </a:r>
            <a:endParaRPr lang="en-US" sz="1000" dirty="0">
              <a:solidFill>
                <a:schemeClr val="bg1"/>
              </a:solidFill>
            </a:endParaRPr>
          </a:p>
        </p:txBody>
      </p:sp>
      <p:sp>
        <p:nvSpPr>
          <p:cNvPr id="7" name="TextBox 6"/>
          <p:cNvSpPr txBox="1"/>
          <p:nvPr/>
        </p:nvSpPr>
        <p:spPr>
          <a:xfrm>
            <a:off x="7223138" y="6235536"/>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NOT GATE</a:t>
            </a:r>
            <a:endParaRPr lang="en-US" sz="1000" dirty="0">
              <a:solidFill>
                <a:schemeClr val="bg1"/>
              </a:solidFill>
            </a:endParaRPr>
          </a:p>
        </p:txBody>
      </p:sp>
      <p:sp>
        <p:nvSpPr>
          <p:cNvPr id="8" name="TextBox 7"/>
          <p:cNvSpPr txBox="1"/>
          <p:nvPr/>
        </p:nvSpPr>
        <p:spPr>
          <a:xfrm>
            <a:off x="2759626" y="3101413"/>
            <a:ext cx="1114022" cy="400110"/>
          </a:xfrm>
          <a:prstGeom prst="rect">
            <a:avLst/>
          </a:prstGeom>
          <a:solidFill>
            <a:schemeClr val="accent1"/>
          </a:solidFill>
        </p:spPr>
        <p:txBody>
          <a:bodyPr wrap="square" rtlCol="0">
            <a:spAutoFit/>
          </a:bodyPr>
          <a:lstStyle/>
          <a:p>
            <a:pPr algn="ctr"/>
            <a:r>
              <a:rPr lang="en-US" sz="1000" dirty="0" smtClean="0">
                <a:solidFill>
                  <a:schemeClr val="bg1"/>
                </a:solidFill>
              </a:rPr>
              <a:t>INPUT SWITCHES</a:t>
            </a:r>
            <a:endParaRPr lang="en-US" sz="1000" dirty="0">
              <a:solidFill>
                <a:schemeClr val="bg1"/>
              </a:solidFill>
            </a:endParaRPr>
          </a:p>
        </p:txBody>
      </p:sp>
      <p:sp>
        <p:nvSpPr>
          <p:cNvPr id="9" name="Oval 8"/>
          <p:cNvSpPr/>
          <p:nvPr/>
        </p:nvSpPr>
        <p:spPr>
          <a:xfrm>
            <a:off x="7408190" y="3585326"/>
            <a:ext cx="743918" cy="26502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096000" y="1611824"/>
            <a:ext cx="4721817" cy="12398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679051" y="3845517"/>
            <a:ext cx="743918" cy="20903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0134964" y="3956818"/>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AND GATE</a:t>
            </a:r>
            <a:endParaRPr lang="en-US" sz="1000" dirty="0">
              <a:solidFill>
                <a:schemeClr val="bg1"/>
              </a:solidFill>
            </a:endParaRPr>
          </a:p>
        </p:txBody>
      </p:sp>
      <p:sp>
        <p:nvSpPr>
          <p:cNvPr id="13" name="Oval 12"/>
          <p:cNvSpPr/>
          <p:nvPr/>
        </p:nvSpPr>
        <p:spPr>
          <a:xfrm>
            <a:off x="10320016" y="4343400"/>
            <a:ext cx="743918" cy="13835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7454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PROCEDURE:</a:t>
            </a:r>
            <a:endParaRPr lang="en-US" dirty="0">
              <a:solidFill>
                <a:schemeClr val="accent2"/>
              </a:solidFill>
              <a:latin typeface="OCR A Extended" panose="02010509020102010303" pitchFamily="50" charset="0"/>
            </a:endParaRPr>
          </a:p>
        </p:txBody>
      </p:sp>
      <p:sp>
        <p:nvSpPr>
          <p:cNvPr id="3" name="Content Placeholder 2"/>
          <p:cNvSpPr>
            <a:spLocks noGrp="1"/>
          </p:cNvSpPr>
          <p:nvPr>
            <p:ph idx="1"/>
          </p:nvPr>
        </p:nvSpPr>
        <p:spPr/>
        <p:txBody>
          <a:bodyPr/>
          <a:lstStyle/>
          <a:p>
            <a:r>
              <a:rPr lang="en-US" dirty="0" smtClean="0">
                <a:solidFill>
                  <a:schemeClr val="accent4"/>
                </a:solidFill>
                <a:latin typeface="OCR A Extended" panose="02010509020102010303" pitchFamily="50" charset="0"/>
              </a:rPr>
              <a:t>Constructed a Circuit containing NOT, OR, &amp; AND Gates creating it so that the inputs to two OR gates were inverted then their outputs were wired into the inputs of an AND gate. This assembly was wired to an LED On the Proto Board.</a:t>
            </a:r>
          </a:p>
          <a:p>
            <a:r>
              <a:rPr lang="en-US" dirty="0" smtClean="0">
                <a:solidFill>
                  <a:schemeClr val="accent4"/>
                </a:solidFill>
                <a:latin typeface="OCR A Extended" panose="02010509020102010303" pitchFamily="50" charset="0"/>
              </a:rPr>
              <a:t>Another circuit was constructed with the same output using just NAND gates.</a:t>
            </a:r>
          </a:p>
          <a:p>
            <a:r>
              <a:rPr lang="en-US" dirty="0" smtClean="0">
                <a:solidFill>
                  <a:schemeClr val="accent4"/>
                </a:solidFill>
                <a:latin typeface="OCR A Extended" panose="02010509020102010303" pitchFamily="50" charset="0"/>
              </a:rPr>
              <a:t>Voltage of the circuit was measured when LEDs were On.</a:t>
            </a:r>
          </a:p>
          <a:p>
            <a:r>
              <a:rPr lang="en-US" dirty="0" smtClean="0">
                <a:solidFill>
                  <a:schemeClr val="accent4"/>
                </a:solidFill>
                <a:latin typeface="OCR A Extended" panose="02010509020102010303" pitchFamily="50" charset="0"/>
              </a:rPr>
              <a:t>Voltage Was measured when the LEDs were off.</a:t>
            </a:r>
          </a:p>
          <a:p>
            <a:r>
              <a:rPr lang="en-US" dirty="0" smtClean="0">
                <a:solidFill>
                  <a:schemeClr val="accent4"/>
                </a:solidFill>
                <a:latin typeface="OCR A Extended" panose="02010509020102010303" pitchFamily="50" charset="0"/>
              </a:rPr>
              <a:t>Voltage was measured when the LEDs were disconnected from the circuit.</a:t>
            </a:r>
            <a:endParaRPr lang="en-US" dirty="0">
              <a:solidFill>
                <a:schemeClr val="accent4"/>
              </a:solidFill>
              <a:latin typeface="OCR A Extended" panose="02010509020102010303" pitchFamily="50" charset="0"/>
            </a:endParaRPr>
          </a:p>
          <a:p>
            <a:endParaRPr lang="en-US" dirty="0"/>
          </a:p>
        </p:txBody>
      </p:sp>
    </p:spTree>
    <p:extLst>
      <p:ext uri="{BB962C8B-B14F-4D97-AF65-F5344CB8AC3E}">
        <p14:creationId xmlns:p14="http://schemas.microsoft.com/office/powerpoint/2010/main" val="2273343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4" name="Oval 3"/>
          <p:cNvSpPr/>
          <p:nvPr/>
        </p:nvSpPr>
        <p:spPr>
          <a:xfrm>
            <a:off x="3612034" y="5083444"/>
            <a:ext cx="1114022" cy="9957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58529" y="4683334"/>
            <a:ext cx="1114022" cy="400110"/>
          </a:xfrm>
          <a:prstGeom prst="rect">
            <a:avLst/>
          </a:prstGeom>
          <a:solidFill>
            <a:schemeClr val="accent1"/>
          </a:solidFill>
          <a:ln>
            <a:solidFill>
              <a:schemeClr val="bg1"/>
            </a:solidFill>
          </a:ln>
        </p:spPr>
        <p:txBody>
          <a:bodyPr wrap="square" rtlCol="0">
            <a:spAutoFit/>
          </a:bodyPr>
          <a:lstStyle/>
          <a:p>
            <a:pPr algn="ctr"/>
            <a:r>
              <a:rPr lang="en-US" sz="1000" dirty="0" smtClean="0">
                <a:solidFill>
                  <a:schemeClr val="bg1"/>
                </a:solidFill>
              </a:rPr>
              <a:t>INPUT SWITCHES</a:t>
            </a:r>
            <a:endParaRPr lang="en-US" sz="1000" dirty="0">
              <a:solidFill>
                <a:schemeClr val="bg1"/>
              </a:solidFill>
            </a:endParaRPr>
          </a:p>
        </p:txBody>
      </p:sp>
      <p:sp>
        <p:nvSpPr>
          <p:cNvPr id="2" name="Oval 1"/>
          <p:cNvSpPr/>
          <p:nvPr/>
        </p:nvSpPr>
        <p:spPr>
          <a:xfrm>
            <a:off x="2727702" y="4883389"/>
            <a:ext cx="790413" cy="13779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408190" y="1658319"/>
            <a:ext cx="1394847" cy="16428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780149" y="3843580"/>
            <a:ext cx="712922" cy="83975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39559" y="4581041"/>
            <a:ext cx="712922" cy="83975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826644" y="5303529"/>
            <a:ext cx="712922" cy="84207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548602" y="1412098"/>
            <a:ext cx="1114022" cy="246221"/>
          </a:xfrm>
          <a:prstGeom prst="rect">
            <a:avLst/>
          </a:prstGeom>
          <a:solidFill>
            <a:schemeClr val="accent1"/>
          </a:solidFill>
          <a:ln>
            <a:solidFill>
              <a:schemeClr val="bg1"/>
            </a:solidFill>
          </a:ln>
        </p:spPr>
        <p:txBody>
          <a:bodyPr wrap="square" rtlCol="0">
            <a:spAutoFit/>
          </a:bodyPr>
          <a:lstStyle/>
          <a:p>
            <a:pPr algn="ctr"/>
            <a:r>
              <a:rPr lang="en-US" sz="1000" dirty="0" smtClean="0">
                <a:solidFill>
                  <a:schemeClr val="bg1"/>
                </a:solidFill>
              </a:rPr>
              <a:t>NAND GATES</a:t>
            </a:r>
            <a:endParaRPr lang="en-US" sz="1000" dirty="0">
              <a:solidFill>
                <a:schemeClr val="bg1"/>
              </a:solidFill>
            </a:endParaRPr>
          </a:p>
        </p:txBody>
      </p:sp>
      <p:sp>
        <p:nvSpPr>
          <p:cNvPr id="11" name="TextBox 10"/>
          <p:cNvSpPr txBox="1"/>
          <p:nvPr/>
        </p:nvSpPr>
        <p:spPr>
          <a:xfrm>
            <a:off x="8803037" y="3547360"/>
            <a:ext cx="1114022" cy="246221"/>
          </a:xfrm>
          <a:prstGeom prst="rect">
            <a:avLst/>
          </a:prstGeom>
          <a:solidFill>
            <a:schemeClr val="accent1"/>
          </a:solidFill>
          <a:ln>
            <a:solidFill>
              <a:schemeClr val="bg1"/>
            </a:solidFill>
          </a:ln>
        </p:spPr>
        <p:txBody>
          <a:bodyPr wrap="square" rtlCol="0">
            <a:spAutoFit/>
          </a:bodyPr>
          <a:lstStyle/>
          <a:p>
            <a:pPr algn="ctr"/>
            <a:r>
              <a:rPr lang="en-US" sz="1000" dirty="0" smtClean="0">
                <a:solidFill>
                  <a:schemeClr val="bg1"/>
                </a:solidFill>
              </a:rPr>
              <a:t>NOT GATE</a:t>
            </a:r>
            <a:endParaRPr lang="en-US" sz="1000" dirty="0">
              <a:solidFill>
                <a:schemeClr val="bg1"/>
              </a:solidFill>
            </a:endParaRPr>
          </a:p>
        </p:txBody>
      </p:sp>
      <p:sp>
        <p:nvSpPr>
          <p:cNvPr id="13" name="TextBox 12"/>
          <p:cNvSpPr txBox="1"/>
          <p:nvPr/>
        </p:nvSpPr>
        <p:spPr>
          <a:xfrm>
            <a:off x="6712622" y="6378691"/>
            <a:ext cx="1114022" cy="246221"/>
          </a:xfrm>
          <a:prstGeom prst="rect">
            <a:avLst/>
          </a:prstGeom>
          <a:solidFill>
            <a:schemeClr val="accent1"/>
          </a:solidFill>
          <a:ln>
            <a:solidFill>
              <a:schemeClr val="bg1"/>
            </a:solidFill>
          </a:ln>
        </p:spPr>
        <p:txBody>
          <a:bodyPr wrap="square" rtlCol="0">
            <a:spAutoFit/>
          </a:bodyPr>
          <a:lstStyle/>
          <a:p>
            <a:pPr algn="ctr"/>
            <a:r>
              <a:rPr lang="en-US" sz="1000" dirty="0" smtClean="0">
                <a:solidFill>
                  <a:schemeClr val="bg1"/>
                </a:solidFill>
              </a:rPr>
              <a:t>AND GATE</a:t>
            </a:r>
            <a:endParaRPr lang="en-US" sz="1000" dirty="0">
              <a:solidFill>
                <a:schemeClr val="bg1"/>
              </a:solidFill>
            </a:endParaRPr>
          </a:p>
        </p:txBody>
      </p:sp>
      <p:sp>
        <p:nvSpPr>
          <p:cNvPr id="14" name="TextBox 13"/>
          <p:cNvSpPr txBox="1"/>
          <p:nvPr/>
        </p:nvSpPr>
        <p:spPr>
          <a:xfrm>
            <a:off x="6110570" y="5383603"/>
            <a:ext cx="1114022" cy="246221"/>
          </a:xfrm>
          <a:prstGeom prst="rect">
            <a:avLst/>
          </a:prstGeom>
          <a:solidFill>
            <a:schemeClr val="accent1"/>
          </a:solidFill>
          <a:ln>
            <a:solidFill>
              <a:schemeClr val="bg1"/>
            </a:solidFill>
          </a:ln>
        </p:spPr>
        <p:txBody>
          <a:bodyPr wrap="square" rtlCol="0">
            <a:spAutoFit/>
          </a:bodyPr>
          <a:lstStyle/>
          <a:p>
            <a:pPr algn="ctr"/>
            <a:r>
              <a:rPr lang="en-US" sz="1000" dirty="0" smtClean="0">
                <a:solidFill>
                  <a:schemeClr val="bg1"/>
                </a:solidFill>
              </a:rPr>
              <a:t>OR GATE</a:t>
            </a:r>
            <a:endParaRPr lang="en-US" sz="1000" dirty="0">
              <a:solidFill>
                <a:schemeClr val="bg1"/>
              </a:solidFill>
            </a:endParaRPr>
          </a:p>
        </p:txBody>
      </p:sp>
      <p:cxnSp>
        <p:nvCxnSpPr>
          <p:cNvPr id="16" name="Straight Arrow Connector 15"/>
          <p:cNvCxnSpPr/>
          <p:nvPr/>
        </p:nvCxnSpPr>
        <p:spPr>
          <a:xfrm flipV="1">
            <a:off x="7239928" y="5000918"/>
            <a:ext cx="586716" cy="40698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9" idx="2"/>
          </p:cNvCxnSpPr>
          <p:nvPr/>
        </p:nvCxnSpPr>
        <p:spPr>
          <a:xfrm flipV="1">
            <a:off x="7239928" y="5724566"/>
            <a:ext cx="586716" cy="6541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7" idx="7"/>
          </p:cNvCxnSpPr>
          <p:nvPr/>
        </p:nvCxnSpPr>
        <p:spPr>
          <a:xfrm flipH="1">
            <a:off x="8388666" y="3793581"/>
            <a:ext cx="971382" cy="17297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677530" y="4591506"/>
            <a:ext cx="1114022" cy="246221"/>
          </a:xfrm>
          <a:prstGeom prst="rect">
            <a:avLst/>
          </a:prstGeom>
          <a:solidFill>
            <a:schemeClr val="accent1"/>
          </a:solidFill>
          <a:ln>
            <a:solidFill>
              <a:schemeClr val="bg1"/>
            </a:solidFill>
          </a:ln>
        </p:spPr>
        <p:txBody>
          <a:bodyPr wrap="square" rtlCol="0">
            <a:spAutoFit/>
          </a:bodyPr>
          <a:lstStyle/>
          <a:p>
            <a:pPr algn="ctr"/>
            <a:r>
              <a:rPr lang="en-US" sz="1000" dirty="0" smtClean="0">
                <a:solidFill>
                  <a:schemeClr val="bg1"/>
                </a:solidFill>
              </a:rPr>
              <a:t>RESISTORS</a:t>
            </a:r>
            <a:endParaRPr lang="en-US" sz="1000" dirty="0">
              <a:solidFill>
                <a:schemeClr val="bg1"/>
              </a:solidFill>
            </a:endParaRPr>
          </a:p>
        </p:txBody>
      </p:sp>
      <p:cxnSp>
        <p:nvCxnSpPr>
          <p:cNvPr id="23" name="Straight Arrow Connector 22"/>
          <p:cNvCxnSpPr>
            <a:stCxn id="21" idx="2"/>
            <a:endCxn id="2" idx="1"/>
          </p:cNvCxnSpPr>
          <p:nvPr/>
        </p:nvCxnSpPr>
        <p:spPr>
          <a:xfrm>
            <a:off x="2234541" y="4837727"/>
            <a:ext cx="608914" cy="24745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9885495" y="4343905"/>
            <a:ext cx="337654" cy="4327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0223149" y="4437146"/>
            <a:ext cx="1114022" cy="246221"/>
          </a:xfrm>
          <a:prstGeom prst="rect">
            <a:avLst/>
          </a:prstGeom>
          <a:solidFill>
            <a:schemeClr val="accent1"/>
          </a:solidFill>
          <a:ln>
            <a:solidFill>
              <a:schemeClr val="bg1"/>
            </a:solidFill>
          </a:ln>
        </p:spPr>
        <p:txBody>
          <a:bodyPr wrap="square" rtlCol="0">
            <a:spAutoFit/>
          </a:bodyPr>
          <a:lstStyle/>
          <a:p>
            <a:pPr algn="ctr"/>
            <a:r>
              <a:rPr lang="en-US" sz="1000" dirty="0" smtClean="0">
                <a:solidFill>
                  <a:schemeClr val="bg1"/>
                </a:solidFill>
              </a:rPr>
              <a:t>LED INPUTS</a:t>
            </a:r>
            <a:endParaRPr lang="en-US" sz="1000" dirty="0">
              <a:solidFill>
                <a:schemeClr val="bg1"/>
              </a:solidFill>
            </a:endParaRPr>
          </a:p>
        </p:txBody>
      </p:sp>
    </p:spTree>
    <p:extLst>
      <p:ext uri="{BB962C8B-B14F-4D97-AF65-F5344CB8AC3E}">
        <p14:creationId xmlns:p14="http://schemas.microsoft.com/office/powerpoint/2010/main" val="786041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LED ON and Off:</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98357" y="2193924"/>
            <a:ext cx="5365750" cy="402431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317" y="2193925"/>
            <a:ext cx="5555087" cy="4024313"/>
          </a:xfrm>
          <a:prstGeom prst="rect">
            <a:avLst/>
          </a:prstGeom>
        </p:spPr>
      </p:pic>
      <p:sp>
        <p:nvSpPr>
          <p:cNvPr id="3" name="TextBox 2"/>
          <p:cNvSpPr txBox="1"/>
          <p:nvPr/>
        </p:nvSpPr>
        <p:spPr>
          <a:xfrm>
            <a:off x="1970982" y="6278917"/>
            <a:ext cx="2231756" cy="369332"/>
          </a:xfrm>
          <a:prstGeom prst="rect">
            <a:avLst/>
          </a:prstGeom>
          <a:noFill/>
        </p:spPr>
        <p:txBody>
          <a:bodyPr wrap="square" rtlCol="0">
            <a:spAutoFit/>
          </a:bodyPr>
          <a:lstStyle/>
          <a:p>
            <a:pPr algn="ctr"/>
            <a:r>
              <a:rPr lang="en-US" dirty="0" smtClean="0">
                <a:solidFill>
                  <a:schemeClr val="accent4"/>
                </a:solidFill>
                <a:latin typeface="OCR A Extended" panose="02010509020102010303" pitchFamily="50" charset="0"/>
              </a:rPr>
              <a:t>LED ON</a:t>
            </a:r>
            <a:endParaRPr lang="en-US" dirty="0">
              <a:solidFill>
                <a:schemeClr val="accent4"/>
              </a:solidFill>
              <a:latin typeface="OCR A Extended" panose="02010509020102010303" pitchFamily="50" charset="0"/>
            </a:endParaRPr>
          </a:p>
        </p:txBody>
      </p:sp>
      <p:sp>
        <p:nvSpPr>
          <p:cNvPr id="6" name="TextBox 5"/>
          <p:cNvSpPr txBox="1"/>
          <p:nvPr/>
        </p:nvSpPr>
        <p:spPr>
          <a:xfrm>
            <a:off x="7865354" y="6338807"/>
            <a:ext cx="2231756" cy="369332"/>
          </a:xfrm>
          <a:prstGeom prst="rect">
            <a:avLst/>
          </a:prstGeom>
          <a:noFill/>
        </p:spPr>
        <p:txBody>
          <a:bodyPr wrap="square" rtlCol="0">
            <a:spAutoFit/>
          </a:bodyPr>
          <a:lstStyle/>
          <a:p>
            <a:pPr algn="ctr"/>
            <a:r>
              <a:rPr lang="en-US" dirty="0" smtClean="0">
                <a:solidFill>
                  <a:schemeClr val="accent4"/>
                </a:solidFill>
                <a:latin typeface="OCR A Extended" panose="02010509020102010303" pitchFamily="50" charset="0"/>
              </a:rPr>
              <a:t>LED OFF</a:t>
            </a:r>
            <a:endParaRPr lang="en-US"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1180199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298" y="326492"/>
            <a:ext cx="8610600" cy="1293028"/>
          </a:xfrm>
        </p:spPr>
        <p:txBody>
          <a:bodyPr/>
          <a:lstStyle/>
          <a:p>
            <a:r>
              <a:rPr lang="en-US" dirty="0" smtClean="0">
                <a:solidFill>
                  <a:schemeClr val="accent2"/>
                </a:solidFill>
                <a:latin typeface="OCR A Extended" panose="02010509020102010303" pitchFamily="50" charset="0"/>
              </a:rPr>
              <a:t>Digital Multi meter voltage measurements:</a:t>
            </a:r>
            <a:endParaRPr lang="en-US" dirty="0">
              <a:solidFill>
                <a:schemeClr val="accent2"/>
              </a:solidFill>
              <a:latin typeface="OCR A Extended" panose="02010509020102010303" pitchFamily="50" charset="0"/>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423" y="3226431"/>
            <a:ext cx="3825875" cy="2869406"/>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5223" y="3226431"/>
            <a:ext cx="3825875" cy="286940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023" y="3226431"/>
            <a:ext cx="3825875" cy="2869406"/>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33475" t="30986" r="42441" b="62816"/>
          <a:stretch/>
        </p:blipFill>
        <p:spPr>
          <a:xfrm>
            <a:off x="157423" y="6095837"/>
            <a:ext cx="3825875" cy="650499"/>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5728" t="36620" r="40892" b="57746"/>
          <a:stretch/>
        </p:blipFill>
        <p:spPr>
          <a:xfrm>
            <a:off x="4145223" y="6095837"/>
            <a:ext cx="3825875" cy="650499"/>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33475" t="36056" r="42300" b="58310"/>
          <a:stretch/>
        </p:blipFill>
        <p:spPr>
          <a:xfrm>
            <a:off x="8133023" y="6095837"/>
            <a:ext cx="3825875" cy="650499"/>
          </a:xfrm>
          <a:prstGeom prst="rect">
            <a:avLst/>
          </a:prstGeom>
        </p:spPr>
      </p:pic>
      <p:sp>
        <p:nvSpPr>
          <p:cNvPr id="7" name="TextBox 6"/>
          <p:cNvSpPr txBox="1"/>
          <p:nvPr/>
        </p:nvSpPr>
        <p:spPr>
          <a:xfrm>
            <a:off x="278969" y="2619214"/>
            <a:ext cx="3394129" cy="646331"/>
          </a:xfrm>
          <a:prstGeom prst="rect">
            <a:avLst/>
          </a:prstGeom>
          <a:noFill/>
        </p:spPr>
        <p:txBody>
          <a:bodyPr wrap="square" rtlCol="0">
            <a:spAutoFit/>
          </a:bodyPr>
          <a:lstStyle/>
          <a:p>
            <a:pPr algn="ctr"/>
            <a:r>
              <a:rPr lang="en-US" dirty="0" smtClean="0">
                <a:solidFill>
                  <a:schemeClr val="accent4"/>
                </a:solidFill>
                <a:latin typeface="OCR A Extended" panose="02010509020102010303" pitchFamily="50" charset="0"/>
              </a:rPr>
              <a:t>LED ON</a:t>
            </a:r>
          </a:p>
          <a:p>
            <a:pPr algn="ctr"/>
            <a:r>
              <a:rPr lang="en-US" dirty="0" smtClean="0">
                <a:solidFill>
                  <a:schemeClr val="accent4"/>
                </a:solidFill>
                <a:latin typeface="OCR A Extended" panose="02010509020102010303" pitchFamily="50" charset="0"/>
              </a:rPr>
              <a:t>VOLT: 3.1784</a:t>
            </a:r>
            <a:endParaRPr lang="en-US" dirty="0">
              <a:solidFill>
                <a:schemeClr val="accent4"/>
              </a:solidFill>
              <a:latin typeface="OCR A Extended" panose="02010509020102010303" pitchFamily="50" charset="0"/>
            </a:endParaRPr>
          </a:p>
        </p:txBody>
      </p:sp>
      <p:sp>
        <p:nvSpPr>
          <p:cNvPr id="10" name="TextBox 9"/>
          <p:cNvSpPr txBox="1"/>
          <p:nvPr/>
        </p:nvSpPr>
        <p:spPr>
          <a:xfrm>
            <a:off x="4361095" y="2575932"/>
            <a:ext cx="3394129" cy="646331"/>
          </a:xfrm>
          <a:prstGeom prst="rect">
            <a:avLst/>
          </a:prstGeom>
          <a:noFill/>
        </p:spPr>
        <p:txBody>
          <a:bodyPr wrap="square" rtlCol="0">
            <a:spAutoFit/>
          </a:bodyPr>
          <a:lstStyle/>
          <a:p>
            <a:pPr algn="ctr"/>
            <a:r>
              <a:rPr lang="en-US" dirty="0" smtClean="0">
                <a:solidFill>
                  <a:schemeClr val="accent4"/>
                </a:solidFill>
                <a:latin typeface="OCR A Extended" panose="02010509020102010303" pitchFamily="50" charset="0"/>
              </a:rPr>
              <a:t>LED OFF</a:t>
            </a:r>
          </a:p>
          <a:p>
            <a:pPr algn="ctr"/>
            <a:r>
              <a:rPr lang="en-US" dirty="0" smtClean="0">
                <a:solidFill>
                  <a:schemeClr val="accent4"/>
                </a:solidFill>
                <a:latin typeface="OCR A Extended" panose="02010509020102010303" pitchFamily="50" charset="0"/>
              </a:rPr>
              <a:t>VOLT: 0.1000</a:t>
            </a:r>
            <a:endParaRPr lang="en-US" dirty="0">
              <a:solidFill>
                <a:schemeClr val="accent4"/>
              </a:solidFill>
              <a:latin typeface="OCR A Extended" panose="02010509020102010303" pitchFamily="50" charset="0"/>
            </a:endParaRPr>
          </a:p>
        </p:txBody>
      </p:sp>
      <p:sp>
        <p:nvSpPr>
          <p:cNvPr id="11" name="TextBox 10"/>
          <p:cNvSpPr txBox="1"/>
          <p:nvPr/>
        </p:nvSpPr>
        <p:spPr>
          <a:xfrm>
            <a:off x="8348895" y="2528734"/>
            <a:ext cx="3394129" cy="646331"/>
          </a:xfrm>
          <a:prstGeom prst="rect">
            <a:avLst/>
          </a:prstGeom>
          <a:noFill/>
        </p:spPr>
        <p:txBody>
          <a:bodyPr wrap="square" rtlCol="0">
            <a:spAutoFit/>
          </a:bodyPr>
          <a:lstStyle/>
          <a:p>
            <a:pPr algn="ctr"/>
            <a:r>
              <a:rPr lang="en-US" dirty="0" smtClean="0">
                <a:solidFill>
                  <a:schemeClr val="accent4"/>
                </a:solidFill>
                <a:latin typeface="OCR A Extended" panose="02010509020102010303" pitchFamily="50" charset="0"/>
              </a:rPr>
              <a:t>LED DISCONNECTED</a:t>
            </a:r>
          </a:p>
          <a:p>
            <a:pPr algn="ctr"/>
            <a:r>
              <a:rPr lang="en-US" dirty="0" smtClean="0">
                <a:solidFill>
                  <a:schemeClr val="accent4"/>
                </a:solidFill>
                <a:latin typeface="OCR A Extended" panose="02010509020102010303" pitchFamily="50" charset="0"/>
              </a:rPr>
              <a:t>VOLT: 4.3927</a:t>
            </a:r>
            <a:endParaRPr lang="en-US"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15045982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CONCLUSION:</a:t>
            </a:r>
            <a:endParaRPr lang="en-US" dirty="0">
              <a:solidFill>
                <a:schemeClr val="accent2"/>
              </a:solidFill>
              <a:latin typeface="OCR A Extended" panose="02010509020102010303" pitchFamily="50" charset="0"/>
            </a:endParaRPr>
          </a:p>
        </p:txBody>
      </p:sp>
      <p:sp>
        <p:nvSpPr>
          <p:cNvPr id="3" name="Content Placeholder 2"/>
          <p:cNvSpPr>
            <a:spLocks noGrp="1"/>
          </p:cNvSpPr>
          <p:nvPr>
            <p:ph idx="1"/>
          </p:nvPr>
        </p:nvSpPr>
        <p:spPr/>
        <p:txBody>
          <a:bodyPr/>
          <a:lstStyle/>
          <a:p>
            <a:r>
              <a:rPr lang="en-US" dirty="0" smtClean="0">
                <a:solidFill>
                  <a:schemeClr val="accent4"/>
                </a:solidFill>
                <a:latin typeface="OCR A Extended" panose="02010509020102010303" pitchFamily="50" charset="0"/>
              </a:rPr>
              <a:t>By using the property of inverting inputs and outputs of a gate, it reverses the gate’s function. (AND becomes OR)</a:t>
            </a:r>
          </a:p>
          <a:p>
            <a:r>
              <a:rPr lang="en-US" dirty="0" smtClean="0">
                <a:solidFill>
                  <a:schemeClr val="accent4"/>
                </a:solidFill>
                <a:latin typeface="OCR A Extended" panose="02010509020102010303" pitchFamily="50" charset="0"/>
              </a:rPr>
              <a:t>This principle may be used to reduce the number of chips utilized within a circuit.</a:t>
            </a:r>
          </a:p>
          <a:p>
            <a:r>
              <a:rPr lang="en-US" dirty="0" smtClean="0">
                <a:solidFill>
                  <a:schemeClr val="accent4"/>
                </a:solidFill>
                <a:latin typeface="OCR A Extended" panose="02010509020102010303" pitchFamily="50" charset="0"/>
              </a:rPr>
              <a:t>When the voltage measurements were taken the difference between when the LED was off and on is explained by the fact that the power is being routed through all the components for LED on and it is being routed to ground for LED off.</a:t>
            </a:r>
          </a:p>
          <a:p>
            <a:r>
              <a:rPr lang="en-US" dirty="0" smtClean="0">
                <a:solidFill>
                  <a:schemeClr val="accent4"/>
                </a:solidFill>
                <a:latin typeface="OCR A Extended" panose="02010509020102010303" pitchFamily="50" charset="0"/>
              </a:rPr>
              <a:t>When the LEDs were removed the voltage reading was higher because it had less resistance traveling through the circuits. </a:t>
            </a:r>
            <a:endParaRPr lang="en-US"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3335674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u="sng" dirty="0">
                <a:solidFill>
                  <a:schemeClr val="accent2">
                    <a:lumMod val="75000"/>
                  </a:schemeClr>
                </a:solidFill>
                <a:latin typeface="OCR A Extended" panose="02010509020102010303" pitchFamily="50" charset="0"/>
              </a:rPr>
              <a:t>LAB # </a:t>
            </a:r>
            <a:r>
              <a:rPr lang="en-US" sz="8000" u="sng" dirty="0" smtClean="0">
                <a:solidFill>
                  <a:schemeClr val="accent2">
                    <a:lumMod val="75000"/>
                  </a:schemeClr>
                </a:solidFill>
                <a:latin typeface="OCR A Extended" panose="02010509020102010303" pitchFamily="50" charset="0"/>
              </a:rPr>
              <a:t>3:CAR ALARM (Midterm)</a:t>
            </a:r>
            <a:endParaRPr lang="en-US" sz="80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120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274" y="1392894"/>
            <a:ext cx="10820400" cy="4024125"/>
          </a:xfrm>
        </p:spPr>
        <p:txBody>
          <a:bodyPr/>
          <a:lstStyle/>
          <a:p>
            <a:pPr marL="0" indent="0">
              <a:buNone/>
            </a:pPr>
            <a:r>
              <a:rPr lang="en-US" sz="4000" dirty="0" smtClean="0">
                <a:solidFill>
                  <a:schemeClr val="accent2"/>
                </a:solidFill>
                <a:latin typeface="OCR A Extended" panose="02010509020102010303" pitchFamily="50" charset="0"/>
              </a:rPr>
              <a:t>Equipment:</a:t>
            </a:r>
          </a:p>
          <a:p>
            <a:r>
              <a:rPr lang="en-US" dirty="0" err="1" smtClean="0">
                <a:solidFill>
                  <a:srgbClr val="0070C0"/>
                </a:solidFill>
                <a:latin typeface="OCR A Extended" panose="02010509020102010303" pitchFamily="50" charset="0"/>
              </a:rPr>
              <a:t>Multisim</a:t>
            </a:r>
            <a:r>
              <a:rPr lang="en-US" dirty="0" smtClean="0">
                <a:solidFill>
                  <a:srgbClr val="0070C0"/>
                </a:solidFill>
                <a:latin typeface="OCR A Extended" panose="02010509020102010303" pitchFamily="50" charset="0"/>
              </a:rPr>
              <a:t> 13.0 computer program</a:t>
            </a:r>
          </a:p>
          <a:p>
            <a:r>
              <a:rPr lang="en-US" dirty="0">
                <a:solidFill>
                  <a:srgbClr val="0070C0"/>
                </a:solidFill>
                <a:latin typeface="OCR A Extended" panose="02010509020102010303" pitchFamily="50" charset="0"/>
              </a:rPr>
              <a:t>Breadboard – NIELVIS II+ , SN: 1677D1E</a:t>
            </a:r>
          </a:p>
          <a:p>
            <a:r>
              <a:rPr lang="en-US" dirty="0" smtClean="0">
                <a:solidFill>
                  <a:srgbClr val="0070C0"/>
                </a:solidFill>
                <a:latin typeface="OCR A Extended" panose="02010509020102010303" pitchFamily="50" charset="0"/>
              </a:rPr>
              <a:t>2 AND Gates – chip number 74ls08D</a:t>
            </a:r>
          </a:p>
          <a:p>
            <a:r>
              <a:rPr lang="en-US" dirty="0" smtClean="0">
                <a:solidFill>
                  <a:srgbClr val="0070C0"/>
                </a:solidFill>
                <a:latin typeface="OCR A Extended" panose="02010509020102010303" pitchFamily="50" charset="0"/>
              </a:rPr>
              <a:t>2 OR Gates – chip number 74ls32D</a:t>
            </a:r>
          </a:p>
          <a:p>
            <a:r>
              <a:rPr lang="en-US" dirty="0" smtClean="0">
                <a:solidFill>
                  <a:srgbClr val="0070C0"/>
                </a:solidFill>
                <a:latin typeface="OCR A Extended" panose="02010509020102010303" pitchFamily="50" charset="0"/>
              </a:rPr>
              <a:t>1 NOT Gate – chip number 74ls04D</a:t>
            </a:r>
          </a:p>
          <a:p>
            <a:r>
              <a:rPr lang="en-US" dirty="0" smtClean="0">
                <a:solidFill>
                  <a:srgbClr val="0070C0"/>
                </a:solidFill>
                <a:latin typeface="OCR A Extended" panose="02010509020102010303" pitchFamily="50" charset="0"/>
              </a:rPr>
              <a:t>3 10k Resistors</a:t>
            </a:r>
          </a:p>
          <a:p>
            <a:r>
              <a:rPr lang="en-US" dirty="0" smtClean="0">
                <a:solidFill>
                  <a:srgbClr val="0070C0"/>
                </a:solidFill>
                <a:latin typeface="OCR A Extended" panose="02010509020102010303" pitchFamily="50" charset="0"/>
              </a:rPr>
              <a:t>Assorted Wiring</a:t>
            </a:r>
          </a:p>
          <a:p>
            <a:endParaRPr lang="en-US" dirty="0">
              <a:latin typeface="OCR A Extended" panose="02010509020102010303" pitchFamily="50" charset="0"/>
            </a:endParaRPr>
          </a:p>
        </p:txBody>
      </p:sp>
      <p:sp>
        <p:nvSpPr>
          <p:cNvPr id="2" name="TextBox 1"/>
          <p:cNvSpPr txBox="1"/>
          <p:nvPr/>
        </p:nvSpPr>
        <p:spPr>
          <a:xfrm>
            <a:off x="673274" y="4937309"/>
            <a:ext cx="10471759" cy="1631216"/>
          </a:xfrm>
          <a:prstGeom prst="rect">
            <a:avLst/>
          </a:prstGeom>
          <a:noFill/>
        </p:spPr>
        <p:txBody>
          <a:bodyPr wrap="square" rtlCol="0">
            <a:spAutoFit/>
          </a:bodyPr>
          <a:lstStyle/>
          <a:p>
            <a:r>
              <a:rPr lang="en-US" sz="4000" dirty="0" smtClean="0">
                <a:solidFill>
                  <a:schemeClr val="accent2"/>
                </a:solidFill>
                <a:latin typeface="OCR A Extended" panose="02010509020102010303" pitchFamily="50" charset="0"/>
              </a:rPr>
              <a:t>OBJECTIVE:</a:t>
            </a:r>
          </a:p>
          <a:p>
            <a:r>
              <a:rPr lang="en-US" sz="2000" dirty="0" smtClean="0">
                <a:solidFill>
                  <a:schemeClr val="accent4"/>
                </a:solidFill>
                <a:latin typeface="OCR A Extended" panose="02010509020102010303" pitchFamily="50" charset="0"/>
              </a:rPr>
              <a:t>To design the logic </a:t>
            </a:r>
            <a:r>
              <a:rPr lang="en-US" sz="2000" dirty="0">
                <a:solidFill>
                  <a:schemeClr val="accent4"/>
                </a:solidFill>
                <a:latin typeface="OCR A Extended" panose="02010509020102010303" pitchFamily="50" charset="0"/>
              </a:rPr>
              <a:t>for a "Black </a:t>
            </a:r>
            <a:r>
              <a:rPr lang="en-US" sz="2000" dirty="0" smtClean="0">
                <a:solidFill>
                  <a:schemeClr val="accent4"/>
                </a:solidFill>
                <a:latin typeface="OCR A Extended" panose="02010509020102010303" pitchFamily="50" charset="0"/>
              </a:rPr>
              <a:t>Box“ of unknown circuitry</a:t>
            </a:r>
            <a:r>
              <a:rPr lang="en-US" sz="2000" dirty="0">
                <a:solidFill>
                  <a:schemeClr val="accent4"/>
                </a:solidFill>
                <a:latin typeface="OCR A Extended" panose="02010509020102010303" pitchFamily="50" charset="0"/>
              </a:rPr>
              <a:t>.</a:t>
            </a:r>
            <a:r>
              <a:rPr lang="en-US" sz="2000" dirty="0" smtClean="0">
                <a:solidFill>
                  <a:schemeClr val="accent4"/>
                </a:solidFill>
                <a:latin typeface="OCR A Extended" panose="02010509020102010303" pitchFamily="50" charset="0"/>
              </a:rPr>
              <a:t> To use the </a:t>
            </a:r>
            <a:r>
              <a:rPr lang="en-US" sz="2000" dirty="0">
                <a:solidFill>
                  <a:schemeClr val="accent4"/>
                </a:solidFill>
                <a:latin typeface="OCR A Extended" panose="02010509020102010303" pitchFamily="50" charset="0"/>
              </a:rPr>
              <a:t>given input and output requirements </a:t>
            </a:r>
            <a:r>
              <a:rPr lang="en-US" sz="2000" dirty="0" smtClean="0">
                <a:solidFill>
                  <a:schemeClr val="accent4"/>
                </a:solidFill>
                <a:latin typeface="OCR A Extended" panose="02010509020102010303" pitchFamily="50" charset="0"/>
              </a:rPr>
              <a:t>and recreate this circuit </a:t>
            </a:r>
            <a:r>
              <a:rPr lang="en-US" sz="2000" dirty="0">
                <a:solidFill>
                  <a:schemeClr val="accent4"/>
                </a:solidFill>
                <a:latin typeface="OCR A Extended" panose="02010509020102010303" pitchFamily="50" charset="0"/>
              </a:rPr>
              <a:t>from start to </a:t>
            </a:r>
            <a:r>
              <a:rPr lang="en-US" sz="2000" dirty="0" smtClean="0">
                <a:solidFill>
                  <a:schemeClr val="accent4"/>
                </a:solidFill>
                <a:latin typeface="OCR A Extended" panose="02010509020102010303" pitchFamily="50" charset="0"/>
              </a:rPr>
              <a:t>finish. </a:t>
            </a:r>
            <a:endParaRPr lang="en-US" sz="2000"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4123727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PROCEDURE</a:t>
            </a:r>
            <a:r>
              <a:rPr lang="en-US" dirty="0" smtClean="0">
                <a:solidFill>
                  <a:schemeClr val="accent2"/>
                </a:solidFill>
                <a:latin typeface="OCR A Extended" panose="02010509020102010303" pitchFamily="50" charset="0"/>
              </a:rPr>
              <a:t>:</a:t>
            </a:r>
            <a:endParaRPr lang="en-US" dirty="0">
              <a:solidFill>
                <a:schemeClr val="accent2"/>
              </a:solidFill>
              <a:latin typeface="OCR A Extended" panose="02010509020102010303" pitchFamily="50" charset="0"/>
            </a:endParaRPr>
          </a:p>
        </p:txBody>
      </p:sp>
      <p:sp>
        <p:nvSpPr>
          <p:cNvPr id="3" name="Content Placeholder 2"/>
          <p:cNvSpPr>
            <a:spLocks noGrp="1"/>
          </p:cNvSpPr>
          <p:nvPr>
            <p:ph idx="1"/>
          </p:nvPr>
        </p:nvSpPr>
        <p:spPr>
          <a:xfrm>
            <a:off x="685800" y="1703540"/>
            <a:ext cx="10820400" cy="4960307"/>
          </a:xfrm>
        </p:spPr>
        <p:txBody>
          <a:bodyPr>
            <a:normAutofit/>
          </a:bodyPr>
          <a:lstStyle/>
          <a:p>
            <a:pPr marL="0" indent="0">
              <a:buNone/>
            </a:pPr>
            <a:r>
              <a:rPr lang="en-US" dirty="0" smtClean="0">
                <a:solidFill>
                  <a:schemeClr val="accent2"/>
                </a:solidFill>
                <a:latin typeface="OCR A Extended" panose="02010509020102010303" pitchFamily="50" charset="0"/>
              </a:rPr>
              <a:t>DESCRIPTION</a:t>
            </a:r>
          </a:p>
          <a:p>
            <a:r>
              <a:rPr lang="en-US" dirty="0" smtClean="0">
                <a:solidFill>
                  <a:schemeClr val="accent4"/>
                </a:solidFill>
                <a:latin typeface="OCR A Extended" panose="02010509020102010303" pitchFamily="50" charset="0"/>
              </a:rPr>
              <a:t>the </a:t>
            </a:r>
            <a:r>
              <a:rPr lang="en-US" dirty="0">
                <a:solidFill>
                  <a:schemeClr val="accent4"/>
                </a:solidFill>
                <a:latin typeface="OCR A Extended" panose="02010509020102010303" pitchFamily="50" charset="0"/>
              </a:rPr>
              <a:t>stated requirements concerned a car alarm. there are three input variables, the car's driver's side front door</a:t>
            </a:r>
            <a:r>
              <a:rPr lang="en-US" dirty="0" smtClean="0">
                <a:solidFill>
                  <a:schemeClr val="accent4"/>
                </a:solidFill>
                <a:latin typeface="OCR A Extended" panose="02010509020102010303" pitchFamily="50" charset="0"/>
              </a:rPr>
              <a:t>, the </a:t>
            </a:r>
            <a:r>
              <a:rPr lang="en-US" dirty="0">
                <a:solidFill>
                  <a:schemeClr val="accent4"/>
                </a:solidFill>
                <a:latin typeface="OCR A Extended" panose="02010509020102010303" pitchFamily="50" charset="0"/>
              </a:rPr>
              <a:t>headlights and the ignition, all of which were set to active low meaning that they gave a logic of 1 when a switch toggled to ground. when the door was opened and either the lights or the ignition are on, a gentle beeping car alarm will sound to indicate to the driver that they must close the door before driving or </a:t>
            </a:r>
            <a:r>
              <a:rPr lang="en-US" dirty="0" smtClean="0">
                <a:solidFill>
                  <a:schemeClr val="accent4"/>
                </a:solidFill>
                <a:latin typeface="OCR A Extended" panose="02010509020102010303" pitchFamily="50" charset="0"/>
              </a:rPr>
              <a:t>shut </a:t>
            </a:r>
            <a:r>
              <a:rPr lang="en-US" dirty="0">
                <a:solidFill>
                  <a:schemeClr val="accent4"/>
                </a:solidFill>
                <a:latin typeface="OCR A Extended" panose="02010509020102010303" pitchFamily="50" charset="0"/>
              </a:rPr>
              <a:t>the lights or </a:t>
            </a:r>
            <a:r>
              <a:rPr lang="en-US" dirty="0" smtClean="0">
                <a:solidFill>
                  <a:schemeClr val="accent4"/>
                </a:solidFill>
                <a:latin typeface="OCR A Extended" panose="02010509020102010303" pitchFamily="50" charset="0"/>
              </a:rPr>
              <a:t>ignition off </a:t>
            </a:r>
            <a:r>
              <a:rPr lang="en-US" dirty="0">
                <a:solidFill>
                  <a:schemeClr val="accent4"/>
                </a:solidFill>
                <a:latin typeface="OCR A Extended" panose="02010509020102010303" pitchFamily="50" charset="0"/>
              </a:rPr>
              <a:t>before getting out of the vehicle. the same alarm will trigger if the ignition is turned off while the headlights remain on</a:t>
            </a:r>
            <a:r>
              <a:rPr lang="en-US" dirty="0" smtClean="0">
                <a:solidFill>
                  <a:schemeClr val="accent4"/>
                </a:solidFill>
                <a:latin typeface="OCR A Extended" panose="02010509020102010303" pitchFamily="50" charset="0"/>
              </a:rPr>
              <a:t>.</a:t>
            </a:r>
          </a:p>
          <a:p>
            <a:pPr marL="0" indent="0">
              <a:buNone/>
            </a:pPr>
            <a:endParaRPr lang="en-US" dirty="0">
              <a:solidFill>
                <a:schemeClr val="accent4"/>
              </a:solidFill>
              <a:latin typeface="OCR A Extended" panose="02010509020102010303" pitchFamily="50" charset="0"/>
            </a:endParaRPr>
          </a:p>
          <a:p>
            <a:endParaRPr lang="en-US" dirty="0"/>
          </a:p>
        </p:txBody>
      </p:sp>
    </p:spTree>
    <p:extLst>
      <p:ext uri="{BB962C8B-B14F-4D97-AF65-F5344CB8AC3E}">
        <p14:creationId xmlns:p14="http://schemas.microsoft.com/office/powerpoint/2010/main" val="4131283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PROCEDURE Continued:</a:t>
            </a:r>
            <a:endParaRPr lang="en-US" dirty="0">
              <a:solidFill>
                <a:schemeClr val="accent2"/>
              </a:solidFill>
              <a:latin typeface="OCR A Extended" panose="02010509020102010303" pitchFamily="50" charset="0"/>
            </a:endParaRPr>
          </a:p>
        </p:txBody>
      </p:sp>
      <p:sp>
        <p:nvSpPr>
          <p:cNvPr id="3" name="Content Placeholder 2"/>
          <p:cNvSpPr>
            <a:spLocks noGrp="1"/>
          </p:cNvSpPr>
          <p:nvPr>
            <p:ph idx="1"/>
          </p:nvPr>
        </p:nvSpPr>
        <p:spPr/>
        <p:txBody>
          <a:bodyPr/>
          <a:lstStyle/>
          <a:p>
            <a:r>
              <a:rPr lang="en-US" sz="2000" dirty="0">
                <a:solidFill>
                  <a:schemeClr val="accent4"/>
                </a:solidFill>
                <a:latin typeface="OCR A Extended" panose="02010509020102010303" pitchFamily="50" charset="0"/>
              </a:rPr>
              <a:t>First A truth table was created.</a:t>
            </a:r>
          </a:p>
          <a:p>
            <a:r>
              <a:rPr lang="en-US" sz="2000" dirty="0">
                <a:solidFill>
                  <a:schemeClr val="accent4"/>
                </a:solidFill>
                <a:latin typeface="OCR A Extended" panose="02010509020102010303" pitchFamily="50" charset="0"/>
              </a:rPr>
              <a:t>The Boolean Algebra expression was found and simplified</a:t>
            </a:r>
          </a:p>
          <a:p>
            <a:r>
              <a:rPr lang="en-US" sz="2000" dirty="0" err="1">
                <a:solidFill>
                  <a:schemeClr val="accent4"/>
                </a:solidFill>
                <a:latin typeface="OCR A Extended" panose="02010509020102010303" pitchFamily="50" charset="0"/>
              </a:rPr>
              <a:t>Multisim</a:t>
            </a:r>
            <a:r>
              <a:rPr lang="en-US" sz="2000" dirty="0">
                <a:solidFill>
                  <a:schemeClr val="accent4"/>
                </a:solidFill>
                <a:latin typeface="OCR A Extended" panose="02010509020102010303" pitchFamily="50" charset="0"/>
              </a:rPr>
              <a:t> 13.0 computer program was used to construct a working virtual circuit.</a:t>
            </a:r>
          </a:p>
          <a:p>
            <a:r>
              <a:rPr lang="en-US" sz="2000" dirty="0">
                <a:solidFill>
                  <a:schemeClr val="accent4"/>
                </a:solidFill>
                <a:latin typeface="OCR A Extended" panose="02010509020102010303" pitchFamily="50" charset="0"/>
              </a:rPr>
              <a:t>Then the circuit was built and demonstrated in the lab.</a:t>
            </a:r>
          </a:p>
          <a:p>
            <a:endParaRPr lang="en-US" dirty="0"/>
          </a:p>
        </p:txBody>
      </p:sp>
    </p:spTree>
    <p:extLst>
      <p:ext uri="{BB962C8B-B14F-4D97-AF65-F5344CB8AC3E}">
        <p14:creationId xmlns:p14="http://schemas.microsoft.com/office/powerpoint/2010/main" val="3836969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u="sng" dirty="0">
                <a:solidFill>
                  <a:schemeClr val="accent2">
                    <a:lumMod val="75000"/>
                  </a:schemeClr>
                </a:solidFill>
                <a:latin typeface="OCR A Extended" panose="02010509020102010303" pitchFamily="50" charset="0"/>
                <a:cs typeface="ISOCT" panose="00000400000000000000" pitchFamily="2" charset="0"/>
              </a:rPr>
              <a:t>LAB 1</a:t>
            </a:r>
            <a:r>
              <a:rPr lang="en-US" sz="8000" u="sng" dirty="0" smtClean="0">
                <a:solidFill>
                  <a:schemeClr val="accent2">
                    <a:lumMod val="75000"/>
                  </a:schemeClr>
                </a:solidFill>
                <a:latin typeface="OCR A Extended" panose="02010509020102010303" pitchFamily="50" charset="0"/>
                <a:cs typeface="ISOCT" panose="00000400000000000000" pitchFamily="2" charset="0"/>
              </a:rPr>
              <a:t>: </a:t>
            </a:r>
            <a:r>
              <a:rPr lang="en-US" sz="8000" u="sng" dirty="0">
                <a:solidFill>
                  <a:schemeClr val="accent2">
                    <a:lumMod val="75000"/>
                  </a:schemeClr>
                </a:solidFill>
                <a:latin typeface="OCR A Extended" panose="02010509020102010303" pitchFamily="50" charset="0"/>
                <a:cs typeface="ISOCT" panose="00000400000000000000" pitchFamily="2" charset="0"/>
              </a:rPr>
              <a:t>AND, OR Gates</a:t>
            </a:r>
            <a:r>
              <a:rPr lang="en-US" sz="8000" u="sng" dirty="0">
                <a:solidFill>
                  <a:schemeClr val="accent2">
                    <a:lumMod val="75000"/>
                  </a:schemeClr>
                </a:solidFill>
                <a:latin typeface="ISOCT" panose="00000400000000000000" pitchFamily="2" charset="0"/>
                <a:cs typeface="ISOCT" panose="00000400000000000000" pitchFamily="2" charset="0"/>
              </a:rPr>
              <a:t> </a:t>
            </a:r>
            <a:endParaRPr lang="en-US" sz="80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41458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Diagram of project:</a:t>
            </a:r>
            <a:endParaRPr lang="en-US" dirty="0">
              <a:solidFill>
                <a:schemeClr val="accent2"/>
              </a:solidFill>
              <a:latin typeface="OCR A Extended" panose="02010509020102010303" pitchFamily="50"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532" y="2220239"/>
            <a:ext cx="5557961" cy="4426569"/>
          </a:xfrm>
        </p:spPr>
      </p:pic>
      <p:sp>
        <p:nvSpPr>
          <p:cNvPr id="3" name="TextBox 2"/>
          <p:cNvSpPr txBox="1"/>
          <p:nvPr/>
        </p:nvSpPr>
        <p:spPr>
          <a:xfrm>
            <a:off x="7200900" y="2843408"/>
            <a:ext cx="3908121" cy="1477328"/>
          </a:xfrm>
          <a:prstGeom prst="rect">
            <a:avLst/>
          </a:prstGeom>
          <a:noFill/>
          <a:ln>
            <a:solidFill>
              <a:srgbClr val="E20A00"/>
            </a:solidFill>
          </a:ln>
        </p:spPr>
        <p:txBody>
          <a:bodyPr wrap="square" rtlCol="0">
            <a:spAutoFit/>
          </a:bodyPr>
          <a:lstStyle/>
          <a:p>
            <a:r>
              <a:rPr lang="en-US" dirty="0" smtClean="0">
                <a:solidFill>
                  <a:schemeClr val="accent4"/>
                </a:solidFill>
                <a:latin typeface="OCR A Extended" panose="02010509020102010303" pitchFamily="50" charset="0"/>
              </a:rPr>
              <a:t>The Goal was to create a simplified circuit that would fulfill the necessary requirements to trigger the alarm.</a:t>
            </a:r>
            <a:endParaRPr lang="en-US" dirty="0">
              <a:solidFill>
                <a:schemeClr val="accent4"/>
              </a:solidFill>
              <a:latin typeface="OCR A Extended" panose="02010509020102010303" pitchFamily="50" charset="0"/>
            </a:endParaRPr>
          </a:p>
        </p:txBody>
      </p:sp>
      <p:cxnSp>
        <p:nvCxnSpPr>
          <p:cNvPr id="6" name="Straight Arrow Connector 5"/>
          <p:cNvCxnSpPr>
            <a:stCxn id="3" idx="1"/>
          </p:cNvCxnSpPr>
          <p:nvPr/>
        </p:nvCxnSpPr>
        <p:spPr>
          <a:xfrm flipH="1">
            <a:off x="4033382" y="3582072"/>
            <a:ext cx="3167518" cy="538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344449" y="4033381"/>
            <a:ext cx="876822" cy="8517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917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Truth Table</a:t>
            </a:r>
            <a:endParaRPr lang="en-US" dirty="0">
              <a:solidFill>
                <a:schemeClr val="accent2"/>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4349427"/>
              </p:ext>
            </p:extLst>
          </p:nvPr>
        </p:nvGraphicFramePr>
        <p:xfrm>
          <a:off x="685800" y="1730462"/>
          <a:ext cx="10820400" cy="3337560"/>
        </p:xfrm>
        <a:graphic>
          <a:graphicData uri="http://schemas.openxmlformats.org/drawingml/2006/table">
            <a:tbl>
              <a:tblPr firstRow="1" bandRow="1">
                <a:tableStyleId>{284E427A-3D55-4303-BF80-6455036E1DE7}</a:tableStyleId>
              </a:tblPr>
              <a:tblGrid>
                <a:gridCol w="2705100"/>
                <a:gridCol w="2705100"/>
                <a:gridCol w="2705100"/>
                <a:gridCol w="2705100"/>
              </a:tblGrid>
              <a:tr h="370840">
                <a:tc>
                  <a:txBody>
                    <a:bodyPr/>
                    <a:lstStyle/>
                    <a:p>
                      <a:pPr algn="ctr"/>
                      <a:r>
                        <a:rPr lang="en-US" dirty="0" smtClean="0">
                          <a:solidFill>
                            <a:schemeClr val="bg1"/>
                          </a:solidFill>
                        </a:rPr>
                        <a:t>INPUT DOOR (D)</a:t>
                      </a:r>
                      <a:endParaRPr lang="en-US" dirty="0">
                        <a:solidFill>
                          <a:schemeClr val="bg1"/>
                        </a:solidFill>
                      </a:endParaRPr>
                    </a:p>
                  </a:txBody>
                  <a:tcPr/>
                </a:tc>
                <a:tc>
                  <a:txBody>
                    <a:bodyPr/>
                    <a:lstStyle/>
                    <a:p>
                      <a:pPr algn="ctr"/>
                      <a:r>
                        <a:rPr lang="en-US" dirty="0" smtClean="0">
                          <a:solidFill>
                            <a:schemeClr val="bg1"/>
                          </a:solidFill>
                        </a:rPr>
                        <a:t>INPUT HEADLIGHTS (L)</a:t>
                      </a:r>
                      <a:endParaRPr lang="en-US" dirty="0">
                        <a:solidFill>
                          <a:schemeClr val="bg1"/>
                        </a:solidFill>
                      </a:endParaRPr>
                    </a:p>
                  </a:txBody>
                  <a:tcPr/>
                </a:tc>
                <a:tc>
                  <a:txBody>
                    <a:bodyPr/>
                    <a:lstStyle/>
                    <a:p>
                      <a:pPr algn="ctr"/>
                      <a:r>
                        <a:rPr lang="en-US" dirty="0" smtClean="0">
                          <a:solidFill>
                            <a:schemeClr val="bg1"/>
                          </a:solidFill>
                        </a:rPr>
                        <a:t>INPUT IGNITION (I)</a:t>
                      </a:r>
                      <a:endParaRPr lang="en-US" dirty="0">
                        <a:solidFill>
                          <a:schemeClr val="bg1"/>
                        </a:solidFill>
                      </a:endParaRPr>
                    </a:p>
                  </a:txBody>
                  <a:tcPr/>
                </a:tc>
                <a:tc>
                  <a:txBody>
                    <a:bodyPr/>
                    <a:lstStyle/>
                    <a:p>
                      <a:pPr algn="ctr"/>
                      <a:r>
                        <a:rPr lang="en-US" dirty="0" smtClean="0">
                          <a:solidFill>
                            <a:schemeClr val="bg1"/>
                          </a:solidFill>
                        </a:rPr>
                        <a:t>OUTPUT ALARM</a:t>
                      </a:r>
                      <a:endParaRPr lang="en-US" dirty="0">
                        <a:solidFill>
                          <a:schemeClr val="bg1"/>
                        </a:solidFill>
                      </a:endParaRPr>
                    </a:p>
                  </a:txBody>
                  <a:tcPr/>
                </a:tc>
              </a:tr>
              <a:tr h="370840">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r>
              <a:tr h="370840">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r>
              <a:tr h="370840">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r>
              <a:tr h="370840">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r>
              <a:tr h="370840">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c>
                  <a:txBody>
                    <a:bodyPr/>
                    <a:lstStyle/>
                    <a:p>
                      <a:pPr algn="ctr"/>
                      <a:r>
                        <a:rPr lang="en-US" dirty="0" smtClean="0"/>
                        <a:t>0</a:t>
                      </a:r>
                      <a:endParaRPr lang="en-US" dirty="0"/>
                    </a:p>
                  </a:txBody>
                  <a:tcPr/>
                </a:tc>
              </a:tr>
              <a:tr h="370840">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r h="370840">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0</a:t>
                      </a:r>
                      <a:endParaRPr lang="en-US" dirty="0"/>
                    </a:p>
                  </a:txBody>
                  <a:tcPr/>
                </a:tc>
                <a:tc>
                  <a:txBody>
                    <a:bodyPr/>
                    <a:lstStyle/>
                    <a:p>
                      <a:pPr algn="ctr"/>
                      <a:r>
                        <a:rPr lang="en-US" dirty="0" smtClean="0"/>
                        <a:t>1</a:t>
                      </a:r>
                      <a:endParaRPr lang="en-US" dirty="0"/>
                    </a:p>
                  </a:txBody>
                  <a:tcPr/>
                </a:tc>
              </a:tr>
              <a:tr h="370840">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c>
                  <a:txBody>
                    <a:bodyPr/>
                    <a:lstStyle/>
                    <a:p>
                      <a:pPr algn="ctr"/>
                      <a:r>
                        <a:rPr lang="en-US" dirty="0" smtClean="0"/>
                        <a:t>1</a:t>
                      </a:r>
                      <a:endParaRPr lang="en-US" dirty="0"/>
                    </a:p>
                  </a:txBody>
                  <a:tcPr/>
                </a:tc>
              </a:tr>
            </a:tbl>
          </a:graphicData>
        </a:graphic>
      </p:graphicFrame>
      <p:sp>
        <p:nvSpPr>
          <p:cNvPr id="3" name="TextBox 2"/>
          <p:cNvSpPr txBox="1"/>
          <p:nvPr/>
        </p:nvSpPr>
        <p:spPr>
          <a:xfrm>
            <a:off x="709808" y="1226221"/>
            <a:ext cx="4663858" cy="369332"/>
          </a:xfrm>
          <a:prstGeom prst="rect">
            <a:avLst/>
          </a:prstGeom>
          <a:noFill/>
        </p:spPr>
        <p:txBody>
          <a:bodyPr wrap="square" rtlCol="0">
            <a:spAutoFit/>
          </a:bodyPr>
          <a:lstStyle/>
          <a:p>
            <a:r>
              <a:rPr lang="en-US" dirty="0" smtClean="0">
                <a:solidFill>
                  <a:schemeClr val="accent2"/>
                </a:solidFill>
              </a:rPr>
              <a:t>1 = Logic True, 0 = Logic False        = Not</a:t>
            </a:r>
            <a:endParaRPr lang="en-US" dirty="0">
              <a:solidFill>
                <a:schemeClr val="accent2"/>
              </a:solidFill>
            </a:endParaRPr>
          </a:p>
        </p:txBody>
      </p:sp>
      <p:sp>
        <p:nvSpPr>
          <p:cNvPr id="5" name="TextBox 4"/>
          <p:cNvSpPr txBox="1"/>
          <p:nvPr/>
        </p:nvSpPr>
        <p:spPr>
          <a:xfrm>
            <a:off x="709808" y="5148197"/>
            <a:ext cx="10400778" cy="1477328"/>
          </a:xfrm>
          <a:prstGeom prst="rect">
            <a:avLst/>
          </a:prstGeom>
          <a:noFill/>
        </p:spPr>
        <p:txBody>
          <a:bodyPr wrap="square" rtlCol="0">
            <a:spAutoFit/>
          </a:bodyPr>
          <a:lstStyle/>
          <a:p>
            <a:r>
              <a:rPr lang="en-US" dirty="0" smtClean="0">
                <a:solidFill>
                  <a:schemeClr val="accent4"/>
                </a:solidFill>
                <a:latin typeface="OCR A Extended" panose="02010509020102010303" pitchFamily="50" charset="0"/>
              </a:rPr>
              <a:t>The Boolean equation derived from the table is: </a:t>
            </a:r>
            <a:r>
              <a:rPr lang="en-US" dirty="0" smtClean="0">
                <a:latin typeface="OCR A Extended" panose="02010509020102010303" pitchFamily="50" charset="0"/>
              </a:rPr>
              <a:t>(L)(I)(D)+(D)(I)(L)+(D)(I)(L)+(D)(I)(L)</a:t>
            </a:r>
          </a:p>
          <a:p>
            <a:endParaRPr lang="en-US" dirty="0">
              <a:solidFill>
                <a:schemeClr val="accent4"/>
              </a:solidFill>
              <a:latin typeface="OCR A Extended" panose="02010509020102010303" pitchFamily="50" charset="0"/>
            </a:endParaRPr>
          </a:p>
          <a:p>
            <a:r>
              <a:rPr lang="en-US" dirty="0" smtClean="0">
                <a:solidFill>
                  <a:schemeClr val="accent4"/>
                </a:solidFill>
                <a:latin typeface="OCR A Extended" panose="02010509020102010303" pitchFamily="50" charset="0"/>
              </a:rPr>
              <a:t>Using </a:t>
            </a:r>
            <a:r>
              <a:rPr lang="en-US" dirty="0" err="1" smtClean="0">
                <a:solidFill>
                  <a:schemeClr val="accent4"/>
                </a:solidFill>
                <a:latin typeface="OCR A Extended" panose="02010509020102010303" pitchFamily="50" charset="0"/>
              </a:rPr>
              <a:t>DeMorgen’s</a:t>
            </a:r>
            <a:r>
              <a:rPr lang="en-US" dirty="0" smtClean="0">
                <a:solidFill>
                  <a:schemeClr val="accent4"/>
                </a:solidFill>
                <a:latin typeface="OCR A Extended" panose="02010509020102010303" pitchFamily="50" charset="0"/>
              </a:rPr>
              <a:t> Theorems, the expression can Be simplified to the equation:</a:t>
            </a:r>
            <a:r>
              <a:rPr lang="en-US" dirty="0" smtClean="0">
                <a:latin typeface="OCR A Extended" panose="02010509020102010303" pitchFamily="50" charset="0"/>
              </a:rPr>
              <a:t> (I)(D) + L(I)</a:t>
            </a:r>
            <a:endParaRPr lang="en-US" dirty="0">
              <a:latin typeface="OCR A Extended" panose="02010509020102010303" pitchFamily="50" charset="0"/>
            </a:endParaRPr>
          </a:p>
        </p:txBody>
      </p:sp>
      <p:cxnSp>
        <p:nvCxnSpPr>
          <p:cNvPr id="7" name="Straight Connector 6"/>
          <p:cNvCxnSpPr/>
          <p:nvPr/>
        </p:nvCxnSpPr>
        <p:spPr>
          <a:xfrm>
            <a:off x="1352811" y="5503100"/>
            <a:ext cx="1628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743206" y="5505187"/>
            <a:ext cx="1628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48208" y="5507274"/>
            <a:ext cx="1628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21063" y="5505187"/>
            <a:ext cx="1628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59688" y="6327731"/>
            <a:ext cx="1628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21271" y="1410887"/>
            <a:ext cx="1628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9022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3645" y="1099224"/>
            <a:ext cx="10192555" cy="5518259"/>
          </a:xfrm>
        </p:spPr>
      </p:pic>
      <p:sp>
        <p:nvSpPr>
          <p:cNvPr id="2" name="TextBox 1"/>
          <p:cNvSpPr txBox="1"/>
          <p:nvPr/>
        </p:nvSpPr>
        <p:spPr>
          <a:xfrm>
            <a:off x="3457184" y="250521"/>
            <a:ext cx="8049016" cy="707886"/>
          </a:xfrm>
          <a:prstGeom prst="rect">
            <a:avLst/>
          </a:prstGeom>
          <a:noFill/>
        </p:spPr>
        <p:txBody>
          <a:bodyPr wrap="square" rtlCol="0">
            <a:spAutoFit/>
          </a:bodyPr>
          <a:lstStyle/>
          <a:p>
            <a:pPr algn="r"/>
            <a:r>
              <a:rPr lang="en-US" sz="4000" dirty="0" smtClean="0">
                <a:solidFill>
                  <a:schemeClr val="accent2"/>
                </a:solidFill>
                <a:latin typeface="OCR A Extended" panose="02010509020102010303" pitchFamily="50" charset="0"/>
              </a:rPr>
              <a:t>MULTISIM 13.0 DIAGRAM:</a:t>
            </a:r>
            <a:endParaRPr lang="en-US" sz="4000" dirty="0">
              <a:solidFill>
                <a:schemeClr val="accent2"/>
              </a:solidFill>
              <a:latin typeface="OCR A Extended" panose="02010509020102010303" pitchFamily="50" charset="0"/>
            </a:endParaRPr>
          </a:p>
        </p:txBody>
      </p:sp>
      <p:cxnSp>
        <p:nvCxnSpPr>
          <p:cNvPr id="5" name="Straight Arrow Connector 4"/>
          <p:cNvCxnSpPr/>
          <p:nvPr/>
        </p:nvCxnSpPr>
        <p:spPr>
          <a:xfrm flipH="1" flipV="1">
            <a:off x="8317283" y="2217107"/>
            <a:ext cx="250520" cy="202921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8129392" y="3231715"/>
            <a:ext cx="438411" cy="10271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317283" y="4258849"/>
            <a:ext cx="739035" cy="523220"/>
          </a:xfrm>
          <a:prstGeom prst="rect">
            <a:avLst/>
          </a:prstGeom>
          <a:solidFill>
            <a:schemeClr val="accent1"/>
          </a:solidFill>
        </p:spPr>
        <p:txBody>
          <a:bodyPr wrap="square" rtlCol="0">
            <a:spAutoFit/>
          </a:bodyPr>
          <a:lstStyle/>
          <a:p>
            <a:pPr algn="ctr"/>
            <a:r>
              <a:rPr lang="en-US" sz="1400" dirty="0" smtClean="0">
                <a:solidFill>
                  <a:schemeClr val="bg1"/>
                </a:solidFill>
              </a:rPr>
              <a:t>AND Gates</a:t>
            </a:r>
            <a:endParaRPr lang="en-US" sz="1400" dirty="0">
              <a:solidFill>
                <a:schemeClr val="bg1"/>
              </a:solidFill>
            </a:endParaRPr>
          </a:p>
        </p:txBody>
      </p:sp>
      <p:cxnSp>
        <p:nvCxnSpPr>
          <p:cNvPr id="11" name="Straight Arrow Connector 10"/>
          <p:cNvCxnSpPr/>
          <p:nvPr/>
        </p:nvCxnSpPr>
        <p:spPr>
          <a:xfrm flipV="1">
            <a:off x="5554250" y="2943616"/>
            <a:ext cx="1172227" cy="6563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83899" y="3590711"/>
            <a:ext cx="733815" cy="523220"/>
          </a:xfrm>
          <a:prstGeom prst="rect">
            <a:avLst/>
          </a:prstGeom>
          <a:solidFill>
            <a:schemeClr val="accent1"/>
          </a:solidFill>
        </p:spPr>
        <p:txBody>
          <a:bodyPr wrap="square" rtlCol="0">
            <a:spAutoFit/>
          </a:bodyPr>
          <a:lstStyle/>
          <a:p>
            <a:pPr algn="ctr"/>
            <a:r>
              <a:rPr lang="en-US" sz="1400" dirty="0" smtClean="0">
                <a:solidFill>
                  <a:schemeClr val="bg1"/>
                </a:solidFill>
              </a:rPr>
              <a:t>NOT Gate</a:t>
            </a:r>
            <a:endParaRPr lang="en-US" sz="1400" dirty="0">
              <a:solidFill>
                <a:schemeClr val="bg1"/>
              </a:solidFill>
            </a:endParaRPr>
          </a:p>
        </p:txBody>
      </p:sp>
      <p:sp>
        <p:nvSpPr>
          <p:cNvPr id="14" name="Oval 13"/>
          <p:cNvSpPr/>
          <p:nvPr/>
        </p:nvSpPr>
        <p:spPr>
          <a:xfrm>
            <a:off x="1853852" y="2329841"/>
            <a:ext cx="3068877" cy="71398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flipV="1">
            <a:off x="4076179" y="2943617"/>
            <a:ext cx="350729" cy="1838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720230" y="4634630"/>
            <a:ext cx="1834020" cy="738664"/>
          </a:xfrm>
          <a:prstGeom prst="rect">
            <a:avLst/>
          </a:prstGeom>
          <a:solidFill>
            <a:schemeClr val="accent1"/>
          </a:solidFill>
        </p:spPr>
        <p:txBody>
          <a:bodyPr wrap="square" rtlCol="0">
            <a:spAutoFit/>
          </a:bodyPr>
          <a:lstStyle/>
          <a:p>
            <a:pPr algn="ctr"/>
            <a:r>
              <a:rPr lang="en-US" sz="1400" dirty="0" smtClean="0">
                <a:solidFill>
                  <a:schemeClr val="bg1"/>
                </a:solidFill>
              </a:rPr>
              <a:t>Activator switches</a:t>
            </a:r>
          </a:p>
          <a:p>
            <a:pPr algn="ctr"/>
            <a:r>
              <a:rPr lang="en-US" sz="1400" dirty="0" smtClean="0">
                <a:solidFill>
                  <a:schemeClr val="bg1"/>
                </a:solidFill>
              </a:rPr>
              <a:t>L = lights, D = door</a:t>
            </a:r>
          </a:p>
          <a:p>
            <a:pPr algn="ctr"/>
            <a:r>
              <a:rPr lang="en-US" sz="1400" dirty="0" smtClean="0">
                <a:solidFill>
                  <a:schemeClr val="bg1"/>
                </a:solidFill>
              </a:rPr>
              <a:t>I = ignition</a:t>
            </a:r>
            <a:endParaRPr lang="en-US" sz="1400" dirty="0">
              <a:solidFill>
                <a:schemeClr val="bg1"/>
              </a:solidFill>
            </a:endParaRPr>
          </a:p>
        </p:txBody>
      </p:sp>
      <p:sp>
        <p:nvSpPr>
          <p:cNvPr id="23" name="Rectangle 22"/>
          <p:cNvSpPr/>
          <p:nvPr/>
        </p:nvSpPr>
        <p:spPr>
          <a:xfrm>
            <a:off x="5098093" y="5887233"/>
            <a:ext cx="2267211" cy="50104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flipV="1">
            <a:off x="9614769" y="2585384"/>
            <a:ext cx="250520" cy="202921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614769" y="4627126"/>
            <a:ext cx="739035" cy="523220"/>
          </a:xfrm>
          <a:prstGeom prst="rect">
            <a:avLst/>
          </a:prstGeom>
          <a:solidFill>
            <a:schemeClr val="accent1"/>
          </a:solidFill>
        </p:spPr>
        <p:txBody>
          <a:bodyPr wrap="square" rtlCol="0">
            <a:spAutoFit/>
          </a:bodyPr>
          <a:lstStyle/>
          <a:p>
            <a:pPr algn="ctr"/>
            <a:r>
              <a:rPr lang="en-US" sz="1400" dirty="0" smtClean="0">
                <a:solidFill>
                  <a:schemeClr val="bg1"/>
                </a:solidFill>
              </a:rPr>
              <a:t>OR Gate</a:t>
            </a:r>
            <a:endParaRPr lang="en-US" sz="1400" dirty="0">
              <a:solidFill>
                <a:schemeClr val="bg1"/>
              </a:solidFill>
            </a:endParaRPr>
          </a:p>
        </p:txBody>
      </p:sp>
    </p:spTree>
    <p:extLst>
      <p:ext uri="{BB962C8B-B14F-4D97-AF65-F5344CB8AC3E}">
        <p14:creationId xmlns:p14="http://schemas.microsoft.com/office/powerpoint/2010/main" val="35610917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CONCLUSION:</a:t>
            </a:r>
            <a:endParaRPr lang="en-US" dirty="0">
              <a:solidFill>
                <a:schemeClr val="accent2"/>
              </a:solidFill>
              <a:latin typeface="OCR A Extended" panose="02010509020102010303" pitchFamily="50" charset="0"/>
            </a:endParaRPr>
          </a:p>
        </p:txBody>
      </p:sp>
      <p:sp>
        <p:nvSpPr>
          <p:cNvPr id="3" name="Content Placeholder 2"/>
          <p:cNvSpPr>
            <a:spLocks noGrp="1"/>
          </p:cNvSpPr>
          <p:nvPr>
            <p:ph idx="1"/>
          </p:nvPr>
        </p:nvSpPr>
        <p:spPr/>
        <p:txBody>
          <a:bodyPr/>
          <a:lstStyle/>
          <a:p>
            <a:r>
              <a:rPr lang="en-US" dirty="0" smtClean="0">
                <a:solidFill>
                  <a:schemeClr val="accent4"/>
                </a:solidFill>
                <a:latin typeface="OCR A Extended" panose="02010509020102010303" pitchFamily="50" charset="0"/>
              </a:rPr>
              <a:t>The Circuitry designed fulfilled the requirements for the Car Alarm outlined in the Procedure. By following the Procedure from start to finish an ideal logic circuit could be created.</a:t>
            </a:r>
          </a:p>
          <a:p>
            <a:r>
              <a:rPr lang="en-US" dirty="0" smtClean="0">
                <a:solidFill>
                  <a:schemeClr val="accent4"/>
                </a:solidFill>
                <a:latin typeface="OCR A Extended" panose="02010509020102010303" pitchFamily="50" charset="0"/>
              </a:rPr>
              <a:t>When the door was opened while the lights or ignition were engaged the LED lit up to signal that the alarm was sounding.</a:t>
            </a:r>
          </a:p>
          <a:p>
            <a:r>
              <a:rPr lang="en-US" dirty="0" smtClean="0">
                <a:solidFill>
                  <a:schemeClr val="accent4"/>
                </a:solidFill>
                <a:latin typeface="OCR A Extended" panose="02010509020102010303" pitchFamily="50" charset="0"/>
              </a:rPr>
              <a:t>When the ignition was turned off while the headlights were on the LED lit up again to indicate that the alarm was sounding.</a:t>
            </a:r>
            <a:endParaRPr lang="en-US"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203729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000" u="sng" dirty="0" smtClean="0">
                <a:solidFill>
                  <a:schemeClr val="accent2"/>
                </a:solidFill>
                <a:latin typeface="OCR A Extended" panose="02010509020102010303" pitchFamily="50" charset="0"/>
              </a:rPr>
              <a:t>LAB # 4: Binary counter</a:t>
            </a:r>
            <a:endParaRPr lang="en-US" sz="80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195823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05212"/>
            <a:ext cx="10820400" cy="4024125"/>
          </a:xfrm>
        </p:spPr>
        <p:txBody>
          <a:bodyPr>
            <a:normAutofit lnSpcReduction="10000"/>
          </a:bodyPr>
          <a:lstStyle/>
          <a:p>
            <a:pPr marL="0" indent="0">
              <a:buNone/>
            </a:pPr>
            <a:r>
              <a:rPr lang="en-US" sz="4000" dirty="0" smtClean="0">
                <a:solidFill>
                  <a:schemeClr val="accent2"/>
                </a:solidFill>
                <a:latin typeface="OCR A Extended" panose="02010509020102010303" pitchFamily="50" charset="0"/>
              </a:rPr>
              <a:t>EQUIPMENT:</a:t>
            </a:r>
            <a:endParaRPr lang="en-US" sz="2000" dirty="0" smtClean="0">
              <a:solidFill>
                <a:schemeClr val="accent2"/>
              </a:solidFill>
              <a:latin typeface="OCR A Extended" panose="02010509020102010303" pitchFamily="50" charset="0"/>
            </a:endParaRPr>
          </a:p>
          <a:p>
            <a:r>
              <a:rPr lang="en-US" sz="2000" dirty="0" smtClean="0">
                <a:solidFill>
                  <a:srgbClr val="0070C0"/>
                </a:solidFill>
                <a:latin typeface="OCR A Extended" panose="02010509020102010303" pitchFamily="50" charset="0"/>
              </a:rPr>
              <a:t>NI ELVIS II+ , SN: 1677D3B</a:t>
            </a:r>
          </a:p>
          <a:p>
            <a:r>
              <a:rPr lang="en-US" sz="2000" dirty="0" smtClean="0">
                <a:solidFill>
                  <a:srgbClr val="0070C0"/>
                </a:solidFill>
                <a:latin typeface="OCR A Extended" panose="02010509020102010303" pitchFamily="50" charset="0"/>
              </a:rPr>
              <a:t>Function Generator computer program, NI_ELVISmx</a:t>
            </a:r>
          </a:p>
          <a:p>
            <a:r>
              <a:rPr lang="en-US" sz="2000" dirty="0" smtClean="0">
                <a:solidFill>
                  <a:srgbClr val="0070C0"/>
                </a:solidFill>
                <a:latin typeface="OCR A Extended" panose="02010509020102010303" pitchFamily="50" charset="0"/>
              </a:rPr>
              <a:t>Tektronix TDS 220, Two channel, (Digital real-time Oscilloscope), SN: B068379</a:t>
            </a:r>
          </a:p>
          <a:p>
            <a:r>
              <a:rPr lang="en-US" sz="2000" dirty="0" smtClean="0">
                <a:solidFill>
                  <a:srgbClr val="0070C0"/>
                </a:solidFill>
                <a:latin typeface="OCR A Extended" panose="02010509020102010303" pitchFamily="50" charset="0"/>
              </a:rPr>
              <a:t>4-Bit Ripple</a:t>
            </a:r>
            <a:r>
              <a:rPr lang="en-US" sz="2000" dirty="0">
                <a:solidFill>
                  <a:srgbClr val="0070C0"/>
                </a:solidFill>
                <a:latin typeface="OCR A Extended" panose="02010509020102010303" pitchFamily="50" charset="0"/>
              </a:rPr>
              <a:t> </a:t>
            </a:r>
            <a:r>
              <a:rPr lang="en-US" sz="2000" dirty="0" smtClean="0">
                <a:solidFill>
                  <a:srgbClr val="0070C0"/>
                </a:solidFill>
                <a:latin typeface="OCR A Extended" panose="02010509020102010303" pitchFamily="50" charset="0"/>
              </a:rPr>
              <a:t>Counter </a:t>
            </a:r>
            <a:r>
              <a:rPr lang="en-US" sz="2000" dirty="0" smtClean="0">
                <a:solidFill>
                  <a:srgbClr val="0070C0"/>
                </a:solidFill>
                <a:latin typeface="OCR A Extended" panose="02010509020102010303" pitchFamily="50" charset="0"/>
              </a:rPr>
              <a:t>chip – </a:t>
            </a:r>
            <a:r>
              <a:rPr lang="en-US" sz="2000" dirty="0" smtClean="0">
                <a:solidFill>
                  <a:srgbClr val="0070C0"/>
                </a:solidFill>
                <a:latin typeface="OCR A Extended" panose="02010509020102010303" pitchFamily="50" charset="0"/>
              </a:rPr>
              <a:t>74ls93P</a:t>
            </a:r>
            <a:endParaRPr lang="en-US" sz="2000" dirty="0" smtClean="0">
              <a:solidFill>
                <a:srgbClr val="0070C0"/>
              </a:solidFill>
              <a:latin typeface="OCR A Extended" panose="02010509020102010303" pitchFamily="50" charset="0"/>
            </a:endParaRPr>
          </a:p>
          <a:p>
            <a:r>
              <a:rPr lang="en-US" sz="2000" dirty="0" smtClean="0">
                <a:solidFill>
                  <a:srgbClr val="0070C0"/>
                </a:solidFill>
                <a:latin typeface="OCR A Extended" panose="02010509020102010303" pitchFamily="50" charset="0"/>
              </a:rPr>
              <a:t>BCD To 7 Segment Decoder </a:t>
            </a:r>
            <a:r>
              <a:rPr lang="en-US" sz="2000" dirty="0" smtClean="0">
                <a:solidFill>
                  <a:srgbClr val="0070C0"/>
                </a:solidFill>
                <a:latin typeface="OCR A Extended" panose="02010509020102010303" pitchFamily="50" charset="0"/>
              </a:rPr>
              <a:t>chip – 74ls48P</a:t>
            </a:r>
          </a:p>
          <a:p>
            <a:r>
              <a:rPr lang="en-US" sz="2000" dirty="0" smtClean="0">
                <a:solidFill>
                  <a:srgbClr val="0070C0"/>
                </a:solidFill>
                <a:latin typeface="OCR A Extended" panose="02010509020102010303" pitchFamily="50" charset="0"/>
              </a:rPr>
              <a:t>Man 74 – 7 segment display</a:t>
            </a:r>
          </a:p>
          <a:p>
            <a:r>
              <a:rPr lang="en-US" sz="2000" dirty="0" smtClean="0">
                <a:solidFill>
                  <a:srgbClr val="0070C0"/>
                </a:solidFill>
                <a:latin typeface="OCR A Extended" panose="02010509020102010303" pitchFamily="50" charset="0"/>
              </a:rPr>
              <a:t>1 10k resistor</a:t>
            </a:r>
          </a:p>
          <a:p>
            <a:r>
              <a:rPr lang="en-US" sz="2000" dirty="0" smtClean="0">
                <a:solidFill>
                  <a:srgbClr val="0070C0"/>
                </a:solidFill>
                <a:latin typeface="OCR A Extended" panose="02010509020102010303" pitchFamily="50" charset="0"/>
              </a:rPr>
              <a:t>Assorted wiring </a:t>
            </a:r>
            <a:endParaRPr lang="en-US" sz="4000" dirty="0">
              <a:solidFill>
                <a:srgbClr val="0070C0"/>
              </a:solidFill>
              <a:latin typeface="OCR A Extended" panose="02010509020102010303" pitchFamily="50" charset="0"/>
            </a:endParaRPr>
          </a:p>
        </p:txBody>
      </p:sp>
      <p:sp>
        <p:nvSpPr>
          <p:cNvPr id="2" name="TextBox 1"/>
          <p:cNvSpPr txBox="1"/>
          <p:nvPr/>
        </p:nvSpPr>
        <p:spPr>
          <a:xfrm>
            <a:off x="826718" y="5329337"/>
            <a:ext cx="9795353" cy="1631216"/>
          </a:xfrm>
          <a:prstGeom prst="rect">
            <a:avLst/>
          </a:prstGeom>
          <a:noFill/>
        </p:spPr>
        <p:txBody>
          <a:bodyPr wrap="square" rtlCol="0">
            <a:spAutoFit/>
          </a:bodyPr>
          <a:lstStyle/>
          <a:p>
            <a:r>
              <a:rPr lang="en-US" sz="4000" dirty="0" smtClean="0">
                <a:solidFill>
                  <a:schemeClr val="accent2"/>
                </a:solidFill>
                <a:latin typeface="OCR A Extended" panose="02010509020102010303" pitchFamily="50" charset="0"/>
              </a:rPr>
              <a:t>OBJECTIVE: </a:t>
            </a:r>
            <a:r>
              <a:rPr lang="en-US" sz="2000" dirty="0" smtClean="0">
                <a:solidFill>
                  <a:schemeClr val="accent4"/>
                </a:solidFill>
                <a:latin typeface="OCR A Extended" panose="02010509020102010303" pitchFamily="50" charset="0"/>
              </a:rPr>
              <a:t>To </a:t>
            </a:r>
            <a:r>
              <a:rPr lang="en-US" sz="2000" dirty="0">
                <a:solidFill>
                  <a:schemeClr val="accent4"/>
                </a:solidFill>
                <a:latin typeface="OCR A Extended" panose="02010509020102010303" pitchFamily="50" charset="0"/>
              </a:rPr>
              <a:t>Use NI Elvis II+ to build 4-bit binary counter with hex 7-segment </a:t>
            </a:r>
            <a:r>
              <a:rPr lang="en-US" sz="2000" dirty="0" smtClean="0">
                <a:solidFill>
                  <a:schemeClr val="accent4"/>
                </a:solidFill>
                <a:latin typeface="OCR A Extended" panose="02010509020102010303" pitchFamily="50" charset="0"/>
              </a:rPr>
              <a:t>display that counts from zero to F in the Hexadecimal system (0-15).</a:t>
            </a:r>
            <a:endParaRPr lang="en-US" sz="2000" dirty="0">
              <a:solidFill>
                <a:schemeClr val="accent4"/>
              </a:solidFill>
              <a:latin typeface="OCR A Extended" panose="02010509020102010303" pitchFamily="50" charset="0"/>
            </a:endParaRPr>
          </a:p>
          <a:p>
            <a:r>
              <a:rPr lang="en-US" sz="2000" dirty="0" smtClean="0">
                <a:solidFill>
                  <a:schemeClr val="accent4"/>
                </a:solidFill>
                <a:latin typeface="OCR A Extended" panose="02010509020102010303" pitchFamily="50" charset="0"/>
              </a:rPr>
              <a:t> </a:t>
            </a:r>
            <a:endParaRPr lang="en-US" sz="4000" dirty="0">
              <a:solidFill>
                <a:schemeClr val="accent2"/>
              </a:solidFill>
              <a:latin typeface="OCR A Extended" panose="02010509020102010303" pitchFamily="50" charset="0"/>
            </a:endParaRPr>
          </a:p>
        </p:txBody>
      </p:sp>
    </p:spTree>
    <p:extLst>
      <p:ext uri="{BB962C8B-B14F-4D97-AF65-F5344CB8AC3E}">
        <p14:creationId xmlns:p14="http://schemas.microsoft.com/office/powerpoint/2010/main" val="26548231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PROCEDURE:</a:t>
            </a:r>
            <a:endParaRPr lang="en-US" dirty="0">
              <a:solidFill>
                <a:schemeClr val="accent2"/>
              </a:solidFill>
              <a:latin typeface="OCR A Extended" panose="02010509020102010303" pitchFamily="50" charset="0"/>
            </a:endParaRPr>
          </a:p>
        </p:txBody>
      </p:sp>
      <p:sp>
        <p:nvSpPr>
          <p:cNvPr id="3" name="Content Placeholder 2"/>
          <p:cNvSpPr>
            <a:spLocks noGrp="1"/>
          </p:cNvSpPr>
          <p:nvPr>
            <p:ph idx="1"/>
          </p:nvPr>
        </p:nvSpPr>
        <p:spPr>
          <a:xfrm>
            <a:off x="685800" y="1671599"/>
            <a:ext cx="10820400" cy="385802"/>
          </a:xfrm>
        </p:spPr>
        <p:txBody>
          <a:bodyPr>
            <a:normAutofit lnSpcReduction="10000"/>
          </a:bodyPr>
          <a:lstStyle/>
          <a:p>
            <a:r>
              <a:rPr lang="en-US" dirty="0" err="1" smtClean="0">
                <a:solidFill>
                  <a:schemeClr val="accent4"/>
                </a:solidFill>
                <a:latin typeface="OCR A Extended" panose="02010509020102010303" pitchFamily="50" charset="0"/>
              </a:rPr>
              <a:t>Multisim</a:t>
            </a:r>
            <a:r>
              <a:rPr lang="en-US" dirty="0" smtClean="0">
                <a:solidFill>
                  <a:schemeClr val="accent4"/>
                </a:solidFill>
                <a:latin typeface="OCR A Extended" panose="02010509020102010303" pitchFamily="50" charset="0"/>
              </a:rPr>
              <a:t> 13.0 was utilized to create a Working schematic</a:t>
            </a:r>
            <a:endParaRPr lang="en-US" dirty="0">
              <a:solidFill>
                <a:schemeClr val="accent4"/>
              </a:solidFill>
              <a:latin typeface="OCR A Extended" panose="02010509020102010303"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316" y="2057402"/>
            <a:ext cx="8802328" cy="4683950"/>
          </a:xfrm>
          <a:prstGeom prst="rect">
            <a:avLst/>
          </a:prstGeom>
        </p:spPr>
      </p:pic>
      <p:sp>
        <p:nvSpPr>
          <p:cNvPr id="5" name="Oval 4"/>
          <p:cNvSpPr/>
          <p:nvPr/>
        </p:nvSpPr>
        <p:spPr>
          <a:xfrm>
            <a:off x="1803748" y="3294345"/>
            <a:ext cx="588723" cy="9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34646" y="2641461"/>
            <a:ext cx="926926" cy="646331"/>
          </a:xfrm>
          <a:prstGeom prst="rect">
            <a:avLst/>
          </a:prstGeom>
          <a:solidFill>
            <a:schemeClr val="accent1"/>
          </a:solidFill>
        </p:spPr>
        <p:txBody>
          <a:bodyPr wrap="square" rtlCol="0">
            <a:spAutoFit/>
          </a:bodyPr>
          <a:lstStyle/>
          <a:p>
            <a:r>
              <a:rPr lang="en-US" dirty="0">
                <a:solidFill>
                  <a:schemeClr val="bg1"/>
                </a:solidFill>
              </a:rPr>
              <a:t>D</a:t>
            </a:r>
            <a:r>
              <a:rPr lang="en-US" dirty="0" smtClean="0">
                <a:solidFill>
                  <a:schemeClr val="bg1"/>
                </a:solidFill>
              </a:rPr>
              <a:t>igital clock</a:t>
            </a:r>
            <a:endParaRPr lang="en-US" dirty="0">
              <a:solidFill>
                <a:schemeClr val="bg1"/>
              </a:solidFill>
            </a:endParaRPr>
          </a:p>
        </p:txBody>
      </p:sp>
      <p:sp>
        <p:nvSpPr>
          <p:cNvPr id="8" name="Oval 7"/>
          <p:cNvSpPr/>
          <p:nvPr/>
        </p:nvSpPr>
        <p:spPr>
          <a:xfrm>
            <a:off x="8607468" y="2057401"/>
            <a:ext cx="1450932" cy="13793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12" idx="1"/>
          </p:cNvCxnSpPr>
          <p:nvPr/>
        </p:nvCxnSpPr>
        <p:spPr>
          <a:xfrm flipH="1" flipV="1">
            <a:off x="9935228" y="3059506"/>
            <a:ext cx="670848" cy="414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606076" y="3012531"/>
            <a:ext cx="1180916" cy="923330"/>
          </a:xfrm>
          <a:prstGeom prst="rect">
            <a:avLst/>
          </a:prstGeom>
          <a:solidFill>
            <a:schemeClr val="accent1"/>
          </a:solidFill>
        </p:spPr>
        <p:txBody>
          <a:bodyPr wrap="square" rtlCol="0">
            <a:spAutoFit/>
          </a:bodyPr>
          <a:lstStyle/>
          <a:p>
            <a:pPr algn="ctr"/>
            <a:r>
              <a:rPr lang="en-US" dirty="0" smtClean="0">
                <a:solidFill>
                  <a:schemeClr val="bg1"/>
                </a:solidFill>
              </a:rPr>
              <a:t> Man 74, 7 </a:t>
            </a:r>
            <a:r>
              <a:rPr lang="en-US" dirty="0" err="1" smtClean="0">
                <a:solidFill>
                  <a:schemeClr val="bg1"/>
                </a:solidFill>
              </a:rPr>
              <a:t>seg</a:t>
            </a:r>
            <a:r>
              <a:rPr lang="en-US" dirty="0" smtClean="0">
                <a:solidFill>
                  <a:schemeClr val="bg1"/>
                </a:solidFill>
              </a:rPr>
              <a:t>. display</a:t>
            </a:r>
            <a:endParaRPr lang="en-US" dirty="0">
              <a:solidFill>
                <a:schemeClr val="bg1"/>
              </a:solidFill>
            </a:endParaRPr>
          </a:p>
        </p:txBody>
      </p:sp>
      <p:sp>
        <p:nvSpPr>
          <p:cNvPr id="16" name="Oval 15"/>
          <p:cNvSpPr/>
          <p:nvPr/>
        </p:nvSpPr>
        <p:spPr>
          <a:xfrm>
            <a:off x="3459272" y="5313123"/>
            <a:ext cx="588723" cy="926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290170" y="6240049"/>
            <a:ext cx="926926" cy="369332"/>
          </a:xfrm>
          <a:prstGeom prst="rect">
            <a:avLst/>
          </a:prstGeom>
          <a:solidFill>
            <a:schemeClr val="accent1"/>
          </a:solidFill>
        </p:spPr>
        <p:txBody>
          <a:bodyPr wrap="square" rtlCol="0">
            <a:spAutoFit/>
          </a:bodyPr>
          <a:lstStyle/>
          <a:p>
            <a:pPr algn="ctr"/>
            <a:r>
              <a:rPr lang="en-US" dirty="0" smtClean="0">
                <a:solidFill>
                  <a:schemeClr val="bg1"/>
                </a:solidFill>
              </a:rPr>
              <a:t>RESET</a:t>
            </a:r>
            <a:endParaRPr lang="en-US" dirty="0">
              <a:solidFill>
                <a:schemeClr val="bg1"/>
              </a:solidFill>
            </a:endParaRPr>
          </a:p>
        </p:txBody>
      </p:sp>
    </p:spTree>
    <p:extLst>
      <p:ext uri="{BB962C8B-B14F-4D97-AF65-F5344CB8AC3E}">
        <p14:creationId xmlns:p14="http://schemas.microsoft.com/office/powerpoint/2010/main" val="862990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6350" y="285425"/>
            <a:ext cx="8610600" cy="1293028"/>
          </a:xfrm>
        </p:spPr>
        <p:txBody>
          <a:bodyPr/>
          <a:lstStyle/>
          <a:p>
            <a:r>
              <a:rPr lang="en-US" dirty="0" smtClean="0">
                <a:solidFill>
                  <a:schemeClr val="accent2"/>
                </a:solidFill>
                <a:latin typeface="OCR A Extended" panose="02010509020102010303" pitchFamily="50" charset="0"/>
              </a:rPr>
              <a:t>PROCEDURE Continued:</a:t>
            </a:r>
            <a:endParaRPr lang="en-US" dirty="0">
              <a:solidFill>
                <a:schemeClr val="accent2"/>
              </a:solidFill>
              <a:latin typeface="OCR A Extended" panose="02010509020102010303" pitchFamily="50"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3925" y="2971800"/>
            <a:ext cx="7458075" cy="3886200"/>
          </a:xfrm>
          <a:prstGeom prst="rect">
            <a:avLst/>
          </a:prstGeom>
        </p:spPr>
      </p:pic>
      <p:sp>
        <p:nvSpPr>
          <p:cNvPr id="7" name="Content Placeholder 6"/>
          <p:cNvSpPr>
            <a:spLocks noGrp="1"/>
          </p:cNvSpPr>
          <p:nvPr>
            <p:ph idx="1"/>
          </p:nvPr>
        </p:nvSpPr>
        <p:spPr>
          <a:xfrm>
            <a:off x="846550" y="1189399"/>
            <a:ext cx="10820400" cy="4024125"/>
          </a:xfrm>
        </p:spPr>
        <p:txBody>
          <a:bodyPr/>
          <a:lstStyle/>
          <a:p>
            <a:r>
              <a:rPr lang="en-US" dirty="0">
                <a:solidFill>
                  <a:schemeClr val="accent4"/>
                </a:solidFill>
                <a:latin typeface="OCR A Extended" panose="02010509020102010303" pitchFamily="50" charset="0"/>
              </a:rPr>
              <a:t>The </a:t>
            </a:r>
            <a:r>
              <a:rPr lang="en-US" dirty="0" err="1" smtClean="0">
                <a:solidFill>
                  <a:schemeClr val="accent4"/>
                </a:solidFill>
                <a:latin typeface="OCR A Extended" panose="02010509020102010303" pitchFamily="50" charset="0"/>
              </a:rPr>
              <a:t>pinout</a:t>
            </a:r>
            <a:r>
              <a:rPr lang="en-US" dirty="0" smtClean="0">
                <a:solidFill>
                  <a:schemeClr val="accent4"/>
                </a:solidFill>
                <a:latin typeface="OCR A Extended" panose="02010509020102010303" pitchFamily="50" charset="0"/>
              </a:rPr>
              <a:t> </a:t>
            </a:r>
            <a:r>
              <a:rPr lang="en-US" dirty="0">
                <a:solidFill>
                  <a:schemeClr val="accent4"/>
                </a:solidFill>
                <a:latin typeface="OCR A Extended" panose="02010509020102010303" pitchFamily="50" charset="0"/>
              </a:rPr>
              <a:t>for the Man 74 7 segment display was researched so that the proper output wires from the Decoder could be inserted to create the proper </a:t>
            </a:r>
            <a:r>
              <a:rPr lang="en-US" dirty="0" smtClean="0">
                <a:solidFill>
                  <a:schemeClr val="accent4"/>
                </a:solidFill>
                <a:latin typeface="OCR A Extended" panose="02010509020102010303" pitchFamily="50" charset="0"/>
              </a:rPr>
              <a:t>number on the display </a:t>
            </a:r>
            <a:r>
              <a:rPr lang="en-US" dirty="0">
                <a:solidFill>
                  <a:schemeClr val="accent4"/>
                </a:solidFill>
                <a:latin typeface="OCR A Extended" panose="02010509020102010303" pitchFamily="50" charset="0"/>
              </a:rPr>
              <a:t>for the current count.</a:t>
            </a:r>
          </a:p>
          <a:p>
            <a:endParaRPr lang="en-US" dirty="0"/>
          </a:p>
        </p:txBody>
      </p:sp>
      <p:sp>
        <p:nvSpPr>
          <p:cNvPr id="8" name="TextBox 7"/>
          <p:cNvSpPr txBox="1"/>
          <p:nvPr/>
        </p:nvSpPr>
        <p:spPr>
          <a:xfrm>
            <a:off x="563671" y="2971800"/>
            <a:ext cx="4020855" cy="3416320"/>
          </a:xfrm>
          <a:prstGeom prst="rect">
            <a:avLst/>
          </a:prstGeom>
          <a:noFill/>
        </p:spPr>
        <p:txBody>
          <a:bodyPr wrap="square" rtlCol="0">
            <a:spAutoFit/>
          </a:bodyPr>
          <a:lstStyle/>
          <a:p>
            <a:r>
              <a:rPr lang="en-US" dirty="0" smtClean="0">
                <a:solidFill>
                  <a:schemeClr val="accent4"/>
                </a:solidFill>
                <a:latin typeface="OCR A Extended" panose="02010509020102010303" pitchFamily="50" charset="0"/>
              </a:rPr>
              <a:t>Example: by applying power to a, b, c, d, e and f the number 0 would appear on the display.</a:t>
            </a:r>
          </a:p>
          <a:p>
            <a:endParaRPr lang="en-US" dirty="0">
              <a:solidFill>
                <a:schemeClr val="accent4"/>
              </a:solidFill>
              <a:latin typeface="OCR A Extended" panose="02010509020102010303" pitchFamily="50" charset="0"/>
            </a:endParaRPr>
          </a:p>
          <a:p>
            <a:endParaRPr lang="en-US" dirty="0" smtClean="0">
              <a:solidFill>
                <a:schemeClr val="accent4"/>
              </a:solidFill>
              <a:latin typeface="OCR A Extended" panose="02010509020102010303" pitchFamily="50" charset="0"/>
            </a:endParaRPr>
          </a:p>
          <a:p>
            <a:endParaRPr lang="en-US" dirty="0">
              <a:solidFill>
                <a:schemeClr val="accent4"/>
              </a:solidFill>
              <a:latin typeface="OCR A Extended" panose="02010509020102010303" pitchFamily="50" charset="0"/>
            </a:endParaRPr>
          </a:p>
          <a:p>
            <a:r>
              <a:rPr lang="en-US" dirty="0" smtClean="0">
                <a:solidFill>
                  <a:schemeClr val="accent4"/>
                </a:solidFill>
                <a:latin typeface="OCR A Extended" panose="02010509020102010303" pitchFamily="50" charset="0"/>
              </a:rPr>
              <a:t>Example: </a:t>
            </a:r>
            <a:r>
              <a:rPr lang="en-US" dirty="0">
                <a:solidFill>
                  <a:schemeClr val="accent4"/>
                </a:solidFill>
                <a:latin typeface="OCR A Extended" panose="02010509020102010303" pitchFamily="50" charset="0"/>
              </a:rPr>
              <a:t>by applying power to a, b</a:t>
            </a:r>
            <a:r>
              <a:rPr lang="en-US" dirty="0" smtClean="0">
                <a:solidFill>
                  <a:schemeClr val="accent4"/>
                </a:solidFill>
                <a:latin typeface="OCR A Extended" panose="02010509020102010303" pitchFamily="50" charset="0"/>
              </a:rPr>
              <a:t>, </a:t>
            </a:r>
            <a:r>
              <a:rPr lang="en-US" dirty="0">
                <a:solidFill>
                  <a:schemeClr val="accent4"/>
                </a:solidFill>
                <a:latin typeface="OCR A Extended" panose="02010509020102010303" pitchFamily="50" charset="0"/>
              </a:rPr>
              <a:t>and </a:t>
            </a:r>
            <a:r>
              <a:rPr lang="en-US" dirty="0" smtClean="0">
                <a:solidFill>
                  <a:schemeClr val="accent4"/>
                </a:solidFill>
                <a:latin typeface="OCR A Extended" panose="02010509020102010303" pitchFamily="50" charset="0"/>
              </a:rPr>
              <a:t>c </a:t>
            </a:r>
            <a:r>
              <a:rPr lang="en-US" dirty="0">
                <a:solidFill>
                  <a:schemeClr val="accent4"/>
                </a:solidFill>
                <a:latin typeface="OCR A Extended" panose="02010509020102010303" pitchFamily="50" charset="0"/>
              </a:rPr>
              <a:t>the number </a:t>
            </a:r>
            <a:r>
              <a:rPr lang="en-US" dirty="0" smtClean="0">
                <a:solidFill>
                  <a:schemeClr val="accent4"/>
                </a:solidFill>
                <a:latin typeface="OCR A Extended" panose="02010509020102010303" pitchFamily="50" charset="0"/>
              </a:rPr>
              <a:t>7 would appear </a:t>
            </a:r>
            <a:r>
              <a:rPr lang="en-US" dirty="0">
                <a:solidFill>
                  <a:schemeClr val="accent4"/>
                </a:solidFill>
                <a:latin typeface="OCR A Extended" panose="02010509020102010303" pitchFamily="50" charset="0"/>
              </a:rPr>
              <a:t>on the display.</a:t>
            </a:r>
          </a:p>
          <a:p>
            <a:endParaRPr lang="en-US" dirty="0">
              <a:solidFill>
                <a:schemeClr val="accent4"/>
              </a:solidFill>
              <a:latin typeface="OCR A Extended" panose="02010509020102010303" pitchFamily="50" charset="0"/>
            </a:endParaRPr>
          </a:p>
        </p:txBody>
      </p:sp>
      <p:cxnSp>
        <p:nvCxnSpPr>
          <p:cNvPr id="10" name="Straight Connector 9"/>
          <p:cNvCxnSpPr/>
          <p:nvPr/>
        </p:nvCxnSpPr>
        <p:spPr>
          <a:xfrm>
            <a:off x="2630466" y="4045907"/>
            <a:ext cx="4258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630466" y="4140653"/>
            <a:ext cx="2088"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42992" y="4897600"/>
            <a:ext cx="4258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630465" y="5910198"/>
            <a:ext cx="4258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620940" y="4527560"/>
            <a:ext cx="2088"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069399" y="4140653"/>
            <a:ext cx="2088"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066789" y="4497890"/>
            <a:ext cx="2088"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087666" y="5976759"/>
            <a:ext cx="2088"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087666" y="6400800"/>
            <a:ext cx="2088" cy="304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2291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PINOUTS, Counter and decoder:</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5014" y="3259476"/>
            <a:ext cx="2857500" cy="26003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00" y="3259476"/>
            <a:ext cx="3773724" cy="2319095"/>
          </a:xfrm>
          <a:prstGeom prst="rect">
            <a:avLst/>
          </a:prstGeom>
        </p:spPr>
      </p:pic>
      <p:sp>
        <p:nvSpPr>
          <p:cNvPr id="7" name="TextBox 6"/>
          <p:cNvSpPr txBox="1"/>
          <p:nvPr/>
        </p:nvSpPr>
        <p:spPr>
          <a:xfrm>
            <a:off x="1781578" y="6318650"/>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Clock INPUTS</a:t>
            </a:r>
            <a:endParaRPr lang="en-US" sz="1000" dirty="0">
              <a:solidFill>
                <a:schemeClr val="bg1"/>
              </a:solidFill>
            </a:endParaRPr>
          </a:p>
        </p:txBody>
      </p:sp>
      <p:sp>
        <p:nvSpPr>
          <p:cNvPr id="8" name="TextBox 7"/>
          <p:cNvSpPr txBox="1"/>
          <p:nvPr/>
        </p:nvSpPr>
        <p:spPr>
          <a:xfrm>
            <a:off x="8678149" y="2536561"/>
            <a:ext cx="1114022" cy="553998"/>
          </a:xfrm>
          <a:prstGeom prst="rect">
            <a:avLst/>
          </a:prstGeom>
          <a:solidFill>
            <a:schemeClr val="accent1"/>
          </a:solidFill>
        </p:spPr>
        <p:txBody>
          <a:bodyPr wrap="square" rtlCol="0">
            <a:spAutoFit/>
          </a:bodyPr>
          <a:lstStyle/>
          <a:p>
            <a:pPr algn="ctr"/>
            <a:r>
              <a:rPr lang="en-US" sz="1000" dirty="0" smtClean="0">
                <a:solidFill>
                  <a:schemeClr val="bg1"/>
                </a:solidFill>
              </a:rPr>
              <a:t>Output Power to 7-Segment Display</a:t>
            </a:r>
            <a:endParaRPr lang="en-US" sz="1000" dirty="0">
              <a:solidFill>
                <a:schemeClr val="bg1"/>
              </a:solidFill>
            </a:endParaRPr>
          </a:p>
        </p:txBody>
      </p:sp>
      <p:sp>
        <p:nvSpPr>
          <p:cNvPr id="9" name="TextBox 8"/>
          <p:cNvSpPr txBox="1"/>
          <p:nvPr/>
        </p:nvSpPr>
        <p:spPr>
          <a:xfrm>
            <a:off x="2056753" y="2532253"/>
            <a:ext cx="1114022" cy="553998"/>
          </a:xfrm>
          <a:prstGeom prst="rect">
            <a:avLst/>
          </a:prstGeom>
          <a:solidFill>
            <a:schemeClr val="accent1"/>
          </a:solidFill>
        </p:spPr>
        <p:txBody>
          <a:bodyPr wrap="square" rtlCol="0">
            <a:spAutoFit/>
          </a:bodyPr>
          <a:lstStyle/>
          <a:p>
            <a:pPr algn="ctr"/>
            <a:r>
              <a:rPr lang="en-US" sz="1000" dirty="0" smtClean="0">
                <a:solidFill>
                  <a:schemeClr val="bg1"/>
                </a:solidFill>
              </a:rPr>
              <a:t>Count Variable Outputs</a:t>
            </a:r>
            <a:endParaRPr lang="en-US" sz="1000" dirty="0">
              <a:solidFill>
                <a:schemeClr val="bg1"/>
              </a:solidFill>
            </a:endParaRPr>
          </a:p>
        </p:txBody>
      </p:sp>
      <p:sp>
        <p:nvSpPr>
          <p:cNvPr id="10" name="TextBox 9"/>
          <p:cNvSpPr txBox="1"/>
          <p:nvPr/>
        </p:nvSpPr>
        <p:spPr>
          <a:xfrm>
            <a:off x="5064696" y="4172802"/>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GROUND</a:t>
            </a:r>
            <a:endParaRPr lang="en-US" sz="1000" dirty="0">
              <a:solidFill>
                <a:schemeClr val="bg1"/>
              </a:solidFill>
            </a:endParaRPr>
          </a:p>
        </p:txBody>
      </p:sp>
      <p:sp>
        <p:nvSpPr>
          <p:cNvPr id="11" name="TextBox 10"/>
          <p:cNvSpPr txBox="1"/>
          <p:nvPr/>
        </p:nvSpPr>
        <p:spPr>
          <a:xfrm>
            <a:off x="5064696" y="4748721"/>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POWER</a:t>
            </a:r>
            <a:endParaRPr lang="en-US" sz="1000" dirty="0">
              <a:solidFill>
                <a:schemeClr val="bg1"/>
              </a:solidFill>
            </a:endParaRPr>
          </a:p>
        </p:txBody>
      </p:sp>
      <p:sp>
        <p:nvSpPr>
          <p:cNvPr id="12" name="TextBox 11"/>
          <p:cNvSpPr txBox="1"/>
          <p:nvPr/>
        </p:nvSpPr>
        <p:spPr>
          <a:xfrm>
            <a:off x="8530751" y="5869954"/>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Counter Inputs</a:t>
            </a:r>
            <a:endParaRPr lang="en-US" sz="1000" dirty="0">
              <a:solidFill>
                <a:schemeClr val="bg1"/>
              </a:solidFill>
            </a:endParaRPr>
          </a:p>
        </p:txBody>
      </p:sp>
      <p:cxnSp>
        <p:nvCxnSpPr>
          <p:cNvPr id="14" name="Straight Arrow Connector 13"/>
          <p:cNvCxnSpPr/>
          <p:nvPr/>
        </p:nvCxnSpPr>
        <p:spPr>
          <a:xfrm flipH="1">
            <a:off x="1640910" y="2935437"/>
            <a:ext cx="415843" cy="621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367419" y="2935437"/>
            <a:ext cx="0" cy="559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755726" y="2935437"/>
            <a:ext cx="12526" cy="471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078935" y="2935437"/>
            <a:ext cx="310667" cy="559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8179496" y="3123398"/>
            <a:ext cx="498653" cy="433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8678149" y="3090559"/>
            <a:ext cx="202804" cy="479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9087762" y="3090559"/>
            <a:ext cx="0" cy="466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8" idx="2"/>
          </p:cNvCxnSpPr>
          <p:nvPr/>
        </p:nvCxnSpPr>
        <p:spPr>
          <a:xfrm>
            <a:off x="9235160" y="3090559"/>
            <a:ext cx="134308" cy="404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481935" y="3095728"/>
            <a:ext cx="162838" cy="399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9732737" y="3087780"/>
            <a:ext cx="266243" cy="406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9798716" y="2872883"/>
            <a:ext cx="638429" cy="621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178718" y="4292838"/>
            <a:ext cx="4258427" cy="702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170775" y="3657600"/>
            <a:ext cx="1893921" cy="635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1" idx="3"/>
          </p:cNvCxnSpPr>
          <p:nvPr/>
        </p:nvCxnSpPr>
        <p:spPr>
          <a:xfrm flipV="1">
            <a:off x="6178718" y="3782860"/>
            <a:ext cx="1412055" cy="1088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11" idx="1"/>
          </p:cNvCxnSpPr>
          <p:nvPr/>
        </p:nvCxnSpPr>
        <p:spPr>
          <a:xfrm flipH="1">
            <a:off x="3078935" y="4871832"/>
            <a:ext cx="1985761" cy="4528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1781578" y="5486400"/>
            <a:ext cx="112337" cy="832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056753" y="5635550"/>
            <a:ext cx="0" cy="715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7" idx="0"/>
          </p:cNvCxnSpPr>
          <p:nvPr/>
        </p:nvCxnSpPr>
        <p:spPr>
          <a:xfrm flipV="1">
            <a:off x="2338589" y="5545012"/>
            <a:ext cx="0" cy="773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2" idx="1"/>
          </p:cNvCxnSpPr>
          <p:nvPr/>
        </p:nvCxnSpPr>
        <p:spPr>
          <a:xfrm flipH="1" flipV="1">
            <a:off x="7866345" y="5324640"/>
            <a:ext cx="664406" cy="668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8307931" y="5324640"/>
            <a:ext cx="471620" cy="577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9369468" y="5324640"/>
            <a:ext cx="275305" cy="545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2" idx="3"/>
          </p:cNvCxnSpPr>
          <p:nvPr/>
        </p:nvCxnSpPr>
        <p:spPr>
          <a:xfrm flipV="1">
            <a:off x="9644773" y="5324640"/>
            <a:ext cx="473157" cy="668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316892" y="2076309"/>
            <a:ext cx="2593744" cy="369332"/>
          </a:xfrm>
          <a:prstGeom prst="rect">
            <a:avLst/>
          </a:prstGeom>
          <a:noFill/>
        </p:spPr>
        <p:txBody>
          <a:bodyPr wrap="square" rtlCol="0">
            <a:spAutoFit/>
          </a:bodyPr>
          <a:lstStyle/>
          <a:p>
            <a:pPr algn="ctr"/>
            <a:r>
              <a:rPr lang="en-US" dirty="0" smtClean="0">
                <a:solidFill>
                  <a:schemeClr val="accent4"/>
                </a:solidFill>
                <a:latin typeface="OCR A Extended" panose="02010509020102010303" pitchFamily="50" charset="0"/>
              </a:rPr>
              <a:t>COUNTER CHIP</a:t>
            </a:r>
            <a:endParaRPr lang="en-US" dirty="0">
              <a:solidFill>
                <a:schemeClr val="accent4"/>
              </a:solidFill>
              <a:latin typeface="OCR A Extended" panose="02010509020102010303" pitchFamily="50" charset="0"/>
            </a:endParaRPr>
          </a:p>
        </p:txBody>
      </p:sp>
      <p:sp>
        <p:nvSpPr>
          <p:cNvPr id="61" name="TextBox 60"/>
          <p:cNvSpPr txBox="1"/>
          <p:nvPr/>
        </p:nvSpPr>
        <p:spPr>
          <a:xfrm>
            <a:off x="7790890" y="2081381"/>
            <a:ext cx="2593744" cy="369332"/>
          </a:xfrm>
          <a:prstGeom prst="rect">
            <a:avLst/>
          </a:prstGeom>
          <a:noFill/>
        </p:spPr>
        <p:txBody>
          <a:bodyPr wrap="square" rtlCol="0">
            <a:spAutoFit/>
          </a:bodyPr>
          <a:lstStyle/>
          <a:p>
            <a:pPr algn="ctr"/>
            <a:r>
              <a:rPr lang="en-US" dirty="0" smtClean="0">
                <a:solidFill>
                  <a:schemeClr val="accent4"/>
                </a:solidFill>
                <a:latin typeface="OCR A Extended" panose="02010509020102010303" pitchFamily="50" charset="0"/>
              </a:rPr>
              <a:t>DECODER CHIP</a:t>
            </a:r>
            <a:endParaRPr lang="en-US"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2398703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4290" y="-63888"/>
            <a:ext cx="2021909" cy="1293028"/>
          </a:xfrm>
        </p:spPr>
        <p:txBody>
          <a:bodyPr/>
          <a:lstStyle/>
          <a:p>
            <a:r>
              <a:rPr lang="en-US" dirty="0" smtClean="0">
                <a:solidFill>
                  <a:schemeClr val="accent2"/>
                </a:solidFill>
                <a:latin typeface="OCR A Extended" panose="02010509020102010303" pitchFamily="50" charset="0"/>
              </a:rPr>
              <a:t>Setup:</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9874" r="28383"/>
          <a:stretch/>
        </p:blipFill>
        <p:spPr>
          <a:xfrm>
            <a:off x="6122705" y="2231502"/>
            <a:ext cx="5383495" cy="4517329"/>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3154" t="6478" r="29429" b="31409"/>
          <a:stretch/>
        </p:blipFill>
        <p:spPr>
          <a:xfrm>
            <a:off x="34595" y="1485513"/>
            <a:ext cx="5468424" cy="5372487"/>
          </a:xfrm>
          <a:prstGeom prst="rect">
            <a:avLst/>
          </a:prstGeom>
        </p:spPr>
      </p:pic>
      <p:sp>
        <p:nvSpPr>
          <p:cNvPr id="7" name="Oval 6"/>
          <p:cNvSpPr/>
          <p:nvPr/>
        </p:nvSpPr>
        <p:spPr>
          <a:xfrm>
            <a:off x="8747344" y="3002404"/>
            <a:ext cx="736947" cy="101090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0068739" y="3263719"/>
            <a:ext cx="924838" cy="1113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8747344" y="4013311"/>
            <a:ext cx="736947" cy="95371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a:off x="9115817" y="2097354"/>
            <a:ext cx="0" cy="9210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65929" y="2177797"/>
            <a:ext cx="1272725" cy="19703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431143" y="2177797"/>
            <a:ext cx="16042" cy="111719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1463431" y="4675827"/>
            <a:ext cx="1324910" cy="19310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0210000" y="1822662"/>
            <a:ext cx="1114022" cy="400110"/>
          </a:xfrm>
          <a:prstGeom prst="rect">
            <a:avLst/>
          </a:prstGeom>
          <a:solidFill>
            <a:schemeClr val="accent1"/>
          </a:solidFill>
        </p:spPr>
        <p:txBody>
          <a:bodyPr wrap="square" rtlCol="0">
            <a:spAutoFit/>
          </a:bodyPr>
          <a:lstStyle/>
          <a:p>
            <a:pPr algn="ctr"/>
            <a:r>
              <a:rPr lang="en-US" sz="1000" dirty="0" smtClean="0">
                <a:solidFill>
                  <a:schemeClr val="bg1"/>
                </a:solidFill>
              </a:rPr>
              <a:t> 7 – SEGMENT</a:t>
            </a:r>
          </a:p>
          <a:p>
            <a:pPr algn="ctr"/>
            <a:r>
              <a:rPr lang="en-US" sz="1000" dirty="0" smtClean="0">
                <a:solidFill>
                  <a:schemeClr val="bg1"/>
                </a:solidFill>
              </a:rPr>
              <a:t>DISPLAY</a:t>
            </a:r>
            <a:endParaRPr lang="en-US" sz="1000" dirty="0">
              <a:solidFill>
                <a:schemeClr val="bg1"/>
              </a:solidFill>
            </a:endParaRPr>
          </a:p>
        </p:txBody>
      </p:sp>
      <p:sp>
        <p:nvSpPr>
          <p:cNvPr id="28" name="TextBox 27"/>
          <p:cNvSpPr txBox="1"/>
          <p:nvPr/>
        </p:nvSpPr>
        <p:spPr>
          <a:xfrm>
            <a:off x="8659459" y="1822662"/>
            <a:ext cx="1114022" cy="400110"/>
          </a:xfrm>
          <a:prstGeom prst="rect">
            <a:avLst/>
          </a:prstGeom>
          <a:solidFill>
            <a:schemeClr val="accent1"/>
          </a:solidFill>
        </p:spPr>
        <p:txBody>
          <a:bodyPr wrap="square" rtlCol="0">
            <a:spAutoFit/>
          </a:bodyPr>
          <a:lstStyle/>
          <a:p>
            <a:pPr algn="ctr"/>
            <a:r>
              <a:rPr lang="en-US" sz="1000" dirty="0" smtClean="0">
                <a:solidFill>
                  <a:schemeClr val="bg1"/>
                </a:solidFill>
              </a:rPr>
              <a:t>COUNTER</a:t>
            </a:r>
          </a:p>
          <a:p>
            <a:pPr algn="ctr"/>
            <a:r>
              <a:rPr lang="en-US" sz="1000" dirty="0" smtClean="0">
                <a:solidFill>
                  <a:schemeClr val="bg1"/>
                </a:solidFill>
              </a:rPr>
              <a:t>CHIP</a:t>
            </a:r>
            <a:endParaRPr lang="en-US" sz="1000" dirty="0">
              <a:solidFill>
                <a:schemeClr val="bg1"/>
              </a:solidFill>
            </a:endParaRPr>
          </a:p>
        </p:txBody>
      </p:sp>
      <p:sp>
        <p:nvSpPr>
          <p:cNvPr id="29" name="TextBox 28"/>
          <p:cNvSpPr txBox="1"/>
          <p:nvPr/>
        </p:nvSpPr>
        <p:spPr>
          <a:xfrm>
            <a:off x="7108918" y="1822662"/>
            <a:ext cx="1114022" cy="400110"/>
          </a:xfrm>
          <a:prstGeom prst="rect">
            <a:avLst/>
          </a:prstGeom>
          <a:solidFill>
            <a:schemeClr val="accent1"/>
          </a:solidFill>
        </p:spPr>
        <p:txBody>
          <a:bodyPr wrap="square" rtlCol="0">
            <a:spAutoFit/>
          </a:bodyPr>
          <a:lstStyle/>
          <a:p>
            <a:pPr algn="ctr"/>
            <a:r>
              <a:rPr lang="en-US" sz="1000" dirty="0" smtClean="0">
                <a:solidFill>
                  <a:schemeClr val="bg1"/>
                </a:solidFill>
              </a:rPr>
              <a:t>DECODER</a:t>
            </a:r>
          </a:p>
          <a:p>
            <a:pPr algn="ctr"/>
            <a:r>
              <a:rPr lang="en-US" sz="1000" dirty="0" smtClean="0">
                <a:solidFill>
                  <a:schemeClr val="bg1"/>
                </a:solidFill>
              </a:rPr>
              <a:t>CHIP</a:t>
            </a:r>
            <a:endParaRPr lang="en-US" sz="1000" dirty="0">
              <a:solidFill>
                <a:schemeClr val="bg1"/>
              </a:solidFill>
            </a:endParaRPr>
          </a:p>
        </p:txBody>
      </p:sp>
      <p:sp>
        <p:nvSpPr>
          <p:cNvPr id="30" name="TextBox 29"/>
          <p:cNvSpPr txBox="1"/>
          <p:nvPr/>
        </p:nvSpPr>
        <p:spPr>
          <a:xfrm>
            <a:off x="119552" y="1044474"/>
            <a:ext cx="5298509" cy="369332"/>
          </a:xfrm>
          <a:prstGeom prst="rect">
            <a:avLst/>
          </a:prstGeom>
          <a:noFill/>
          <a:ln>
            <a:solidFill>
              <a:schemeClr val="accent1"/>
            </a:solidFill>
          </a:ln>
        </p:spPr>
        <p:txBody>
          <a:bodyPr wrap="square" rtlCol="0">
            <a:spAutoFit/>
          </a:bodyPr>
          <a:lstStyle/>
          <a:p>
            <a:pPr algn="ctr"/>
            <a:r>
              <a:rPr lang="en-US" dirty="0" smtClean="0">
                <a:solidFill>
                  <a:schemeClr val="accent4"/>
                </a:solidFill>
                <a:latin typeface="OCR A Extended" panose="02010509020102010303" pitchFamily="50" charset="0"/>
              </a:rPr>
              <a:t>FUNCTION GENERATOR COMPUTER PROGRAM</a:t>
            </a:r>
            <a:endParaRPr lang="en-US" dirty="0">
              <a:solidFill>
                <a:schemeClr val="accent4"/>
              </a:solidFill>
              <a:latin typeface="OCR A Extended" panose="02010509020102010303" pitchFamily="50" charset="0"/>
            </a:endParaRPr>
          </a:p>
        </p:txBody>
      </p:sp>
      <p:sp>
        <p:nvSpPr>
          <p:cNvPr id="31" name="TextBox 30"/>
          <p:cNvSpPr txBox="1"/>
          <p:nvPr/>
        </p:nvSpPr>
        <p:spPr>
          <a:xfrm>
            <a:off x="5503019" y="914400"/>
            <a:ext cx="6688981"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4"/>
                </a:solidFill>
                <a:latin typeface="OCR A Extended" panose="02010509020102010303" pitchFamily="50" charset="0"/>
              </a:rPr>
              <a:t>The Function Generator was plugged into the Proto board to create a Clock that the Counter Chip could interpret.</a:t>
            </a:r>
            <a:endParaRPr lang="en-US"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2979208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flipH="1">
            <a:off x="838200" y="1291443"/>
            <a:ext cx="10515600" cy="4937079"/>
          </a:xfrm>
        </p:spPr>
        <p:txBody>
          <a:bodyPr>
            <a:normAutofit/>
          </a:bodyPr>
          <a:lstStyle/>
          <a:p>
            <a:pPr marL="0" indent="0">
              <a:buNone/>
            </a:pPr>
            <a:r>
              <a:rPr lang="en-US" sz="4000" dirty="0" smtClean="0">
                <a:solidFill>
                  <a:schemeClr val="accent2"/>
                </a:solidFill>
                <a:latin typeface="OCR A Extended" panose="02010509020102010303" pitchFamily="50" charset="0"/>
                <a:cs typeface="ISOCT" panose="00000400000000000000" pitchFamily="2" charset="0"/>
              </a:rPr>
              <a:t>Equipment:</a:t>
            </a:r>
            <a:r>
              <a:rPr lang="en-US" dirty="0" smtClean="0"/>
              <a:t> </a:t>
            </a:r>
          </a:p>
          <a:p>
            <a:r>
              <a:rPr lang="en-US" dirty="0" smtClean="0">
                <a:solidFill>
                  <a:srgbClr val="0070C0"/>
                </a:solidFill>
              </a:rPr>
              <a:t>Breadboard – NIELVIS II+ , SN: 14C6E29</a:t>
            </a:r>
          </a:p>
          <a:p>
            <a:r>
              <a:rPr lang="en-US" dirty="0" smtClean="0">
                <a:solidFill>
                  <a:srgbClr val="0070C0"/>
                </a:solidFill>
              </a:rPr>
              <a:t>Digital </a:t>
            </a:r>
            <a:r>
              <a:rPr lang="en-US" dirty="0" err="1" smtClean="0">
                <a:solidFill>
                  <a:srgbClr val="0070C0"/>
                </a:solidFill>
              </a:rPr>
              <a:t>Multimeter</a:t>
            </a:r>
            <a:r>
              <a:rPr lang="en-US" dirty="0" smtClean="0">
                <a:solidFill>
                  <a:srgbClr val="0070C0"/>
                </a:solidFill>
              </a:rPr>
              <a:t>(DMM) – GWINSTEK GDM-3245, SN: CL860334</a:t>
            </a:r>
          </a:p>
          <a:p>
            <a:r>
              <a:rPr lang="en-US" dirty="0" smtClean="0">
                <a:solidFill>
                  <a:srgbClr val="0070C0"/>
                </a:solidFill>
              </a:rPr>
              <a:t>AND Gate – chip number: 74LS08D</a:t>
            </a:r>
          </a:p>
          <a:p>
            <a:r>
              <a:rPr lang="en-US" dirty="0" smtClean="0">
                <a:solidFill>
                  <a:srgbClr val="0070C0"/>
                </a:solidFill>
              </a:rPr>
              <a:t>OR Gate – chip number: 74LS32D</a:t>
            </a:r>
          </a:p>
          <a:p>
            <a:r>
              <a:rPr lang="en-US" dirty="0" smtClean="0">
                <a:solidFill>
                  <a:srgbClr val="0070C0"/>
                </a:solidFill>
              </a:rPr>
              <a:t>Miscellaneous Wiring</a:t>
            </a:r>
          </a:p>
          <a:p>
            <a:endParaRPr lang="en-US" dirty="0">
              <a:solidFill>
                <a:srgbClr val="0070C0"/>
              </a:solidFill>
            </a:endParaRPr>
          </a:p>
          <a:p>
            <a:pPr marL="0" indent="0">
              <a:buNone/>
            </a:pPr>
            <a:r>
              <a:rPr lang="en-US" sz="4000" dirty="0">
                <a:solidFill>
                  <a:schemeClr val="accent2"/>
                </a:solidFill>
              </a:rPr>
              <a:t>Objective:</a:t>
            </a:r>
            <a:r>
              <a:rPr lang="en-US" dirty="0">
                <a:solidFill>
                  <a:schemeClr val="accent2"/>
                </a:solidFill>
              </a:rPr>
              <a:t> </a:t>
            </a:r>
            <a:endParaRPr lang="en-US" dirty="0" smtClean="0">
              <a:solidFill>
                <a:schemeClr val="accent2"/>
              </a:solidFill>
            </a:endParaRPr>
          </a:p>
          <a:p>
            <a:pPr marL="0" indent="0">
              <a:buNone/>
            </a:pPr>
            <a:r>
              <a:rPr lang="en-US" dirty="0" smtClean="0">
                <a:solidFill>
                  <a:schemeClr val="accent4"/>
                </a:solidFill>
              </a:rPr>
              <a:t>To </a:t>
            </a:r>
            <a:r>
              <a:rPr lang="en-US" dirty="0">
                <a:solidFill>
                  <a:schemeClr val="accent4"/>
                </a:solidFill>
              </a:rPr>
              <a:t>Demonstrate and become familiar with wiring a digital circuit, specifically one using an AND gate or an OR gate.</a:t>
            </a:r>
          </a:p>
          <a:p>
            <a:pPr marL="0" indent="0">
              <a:buNone/>
            </a:pPr>
            <a:endParaRPr lang="en-US" dirty="0" smtClean="0">
              <a:solidFill>
                <a:srgbClr val="0070C0"/>
              </a:solidFill>
            </a:endParaRPr>
          </a:p>
        </p:txBody>
      </p:sp>
    </p:spTree>
    <p:extLst>
      <p:ext uri="{BB962C8B-B14F-4D97-AF65-F5344CB8AC3E}">
        <p14:creationId xmlns:p14="http://schemas.microsoft.com/office/powerpoint/2010/main" val="38729174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Physical representation:</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057401"/>
            <a:ext cx="6511041" cy="4883281"/>
          </a:xfrm>
          <a:noFill/>
        </p:spPr>
      </p:pic>
      <p:sp>
        <p:nvSpPr>
          <p:cNvPr id="5" name="TextBox 4"/>
          <p:cNvSpPr txBox="1"/>
          <p:nvPr/>
        </p:nvSpPr>
        <p:spPr>
          <a:xfrm>
            <a:off x="6338170" y="2419393"/>
            <a:ext cx="5022937"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accent4"/>
                </a:solidFill>
                <a:latin typeface="OCR A Extended" panose="02010509020102010303" pitchFamily="50" charset="0"/>
              </a:rPr>
              <a:t>The Clock created by the function generator program was given a physical display using the </a:t>
            </a:r>
            <a:r>
              <a:rPr lang="en-US" dirty="0">
                <a:solidFill>
                  <a:schemeClr val="accent4"/>
                </a:solidFill>
                <a:latin typeface="OCR A Extended" panose="02010509020102010303" pitchFamily="50" charset="0"/>
              </a:rPr>
              <a:t>Tektronix TDS 220, Two channel, (Digital real-time Oscilloscope</a:t>
            </a:r>
            <a:r>
              <a:rPr lang="en-US" dirty="0" smtClean="0">
                <a:solidFill>
                  <a:schemeClr val="accent4"/>
                </a:solidFill>
                <a:latin typeface="OCR A Extended" panose="02010509020102010303" pitchFamily="50" charset="0"/>
              </a:rPr>
              <a:t>). This way when the clock was changed to a faster or slower period the Clock could be observed over channel 1. </a:t>
            </a:r>
            <a:endParaRPr lang="en-US" dirty="0">
              <a:solidFill>
                <a:schemeClr val="accent4"/>
              </a:solidFill>
              <a:latin typeface="OCR A Extended" panose="02010509020102010303" pitchFamily="50" charset="0"/>
            </a:endParaRPr>
          </a:p>
        </p:txBody>
      </p:sp>
      <p:sp>
        <p:nvSpPr>
          <p:cNvPr id="6" name="Oval 5"/>
          <p:cNvSpPr/>
          <p:nvPr/>
        </p:nvSpPr>
        <p:spPr>
          <a:xfrm>
            <a:off x="801666" y="3231715"/>
            <a:ext cx="2367419" cy="14655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428364" y="2831605"/>
            <a:ext cx="1114022" cy="400110"/>
          </a:xfrm>
          <a:prstGeom prst="rect">
            <a:avLst/>
          </a:prstGeom>
          <a:solidFill>
            <a:schemeClr val="accent1"/>
          </a:solidFill>
        </p:spPr>
        <p:txBody>
          <a:bodyPr wrap="square" rtlCol="0">
            <a:spAutoFit/>
          </a:bodyPr>
          <a:lstStyle/>
          <a:p>
            <a:pPr algn="ctr"/>
            <a:r>
              <a:rPr lang="en-US" sz="1000" dirty="0" smtClean="0">
                <a:solidFill>
                  <a:schemeClr val="bg1"/>
                </a:solidFill>
              </a:rPr>
              <a:t>OBSERVABLE</a:t>
            </a:r>
          </a:p>
          <a:p>
            <a:pPr algn="ctr"/>
            <a:r>
              <a:rPr lang="en-US" sz="1000" dirty="0" smtClean="0">
                <a:solidFill>
                  <a:schemeClr val="bg1"/>
                </a:solidFill>
              </a:rPr>
              <a:t>COUNT</a:t>
            </a:r>
            <a:endParaRPr lang="en-US" sz="1000" dirty="0">
              <a:solidFill>
                <a:schemeClr val="bg1"/>
              </a:solidFill>
            </a:endParaRPr>
          </a:p>
        </p:txBody>
      </p:sp>
    </p:spTree>
    <p:extLst>
      <p:ext uri="{BB962C8B-B14F-4D97-AF65-F5344CB8AC3E}">
        <p14:creationId xmlns:p14="http://schemas.microsoft.com/office/powerpoint/2010/main" val="621811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RESULT AFTER wiring:</a:t>
            </a:r>
            <a:endParaRPr lang="en-US" dirty="0">
              <a:solidFill>
                <a:schemeClr val="accent2"/>
              </a:solidFill>
              <a:latin typeface="OCR A Extended" panose="02010509020102010303" pitchFamily="50" charset="0"/>
            </a:endParaRPr>
          </a:p>
        </p:txBody>
      </p:sp>
      <p:pic>
        <p:nvPicPr>
          <p:cNvPr id="6" name="DSCN232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50772" y="2057401"/>
            <a:ext cx="7154863" cy="4024313"/>
          </a:xfrm>
        </p:spPr>
      </p:pic>
      <p:sp>
        <p:nvSpPr>
          <p:cNvPr id="7" name="TextBox 6"/>
          <p:cNvSpPr txBox="1"/>
          <p:nvPr/>
        </p:nvSpPr>
        <p:spPr>
          <a:xfrm>
            <a:off x="8004132" y="2057401"/>
            <a:ext cx="3306871" cy="2585323"/>
          </a:xfrm>
          <a:prstGeom prst="rect">
            <a:avLst/>
          </a:prstGeom>
          <a:noFill/>
        </p:spPr>
        <p:txBody>
          <a:bodyPr wrap="square" rtlCol="0">
            <a:spAutoFit/>
          </a:bodyPr>
          <a:lstStyle/>
          <a:p>
            <a:r>
              <a:rPr lang="en-US" dirty="0" smtClean="0">
                <a:solidFill>
                  <a:schemeClr val="accent4"/>
                </a:solidFill>
                <a:latin typeface="OCR A Extended" panose="02010509020102010303" pitchFamily="50" charset="0"/>
              </a:rPr>
              <a:t>RECOGNIZABLE NUMBERS:</a:t>
            </a:r>
          </a:p>
          <a:p>
            <a:r>
              <a:rPr lang="en-US" dirty="0" smtClean="0">
                <a:solidFill>
                  <a:schemeClr val="accent4"/>
                </a:solidFill>
                <a:latin typeface="OCR A Extended" panose="02010509020102010303" pitchFamily="50" charset="0"/>
              </a:rPr>
              <a:t>-0</a:t>
            </a:r>
          </a:p>
          <a:p>
            <a:r>
              <a:rPr lang="en-US" dirty="0" smtClean="0">
                <a:solidFill>
                  <a:schemeClr val="accent4"/>
                </a:solidFill>
                <a:latin typeface="OCR A Extended" panose="02010509020102010303" pitchFamily="50" charset="0"/>
              </a:rPr>
              <a:t>-1</a:t>
            </a:r>
          </a:p>
          <a:p>
            <a:r>
              <a:rPr lang="en-US" dirty="0" smtClean="0">
                <a:solidFill>
                  <a:schemeClr val="accent4"/>
                </a:solidFill>
                <a:latin typeface="OCR A Extended" panose="02010509020102010303" pitchFamily="50" charset="0"/>
              </a:rPr>
              <a:t>-3</a:t>
            </a:r>
          </a:p>
          <a:p>
            <a:r>
              <a:rPr lang="en-US" dirty="0" smtClean="0">
                <a:solidFill>
                  <a:schemeClr val="accent4"/>
                </a:solidFill>
                <a:latin typeface="OCR A Extended" panose="02010509020102010303" pitchFamily="50" charset="0"/>
              </a:rPr>
              <a:t>-4</a:t>
            </a:r>
          </a:p>
          <a:p>
            <a:r>
              <a:rPr lang="en-US" dirty="0" smtClean="0">
                <a:solidFill>
                  <a:schemeClr val="accent4"/>
                </a:solidFill>
                <a:latin typeface="OCR A Extended" panose="02010509020102010303" pitchFamily="50" charset="0"/>
              </a:rPr>
              <a:t>-5</a:t>
            </a:r>
          </a:p>
          <a:p>
            <a:r>
              <a:rPr lang="en-US" dirty="0" smtClean="0">
                <a:solidFill>
                  <a:schemeClr val="accent4"/>
                </a:solidFill>
                <a:latin typeface="OCR A Extended" panose="02010509020102010303" pitchFamily="50" charset="0"/>
              </a:rPr>
              <a:t>-7</a:t>
            </a:r>
          </a:p>
          <a:p>
            <a:r>
              <a:rPr lang="en-US" dirty="0" smtClean="0">
                <a:solidFill>
                  <a:schemeClr val="accent4"/>
                </a:solidFill>
                <a:latin typeface="OCR A Extended" panose="02010509020102010303" pitchFamily="50" charset="0"/>
              </a:rPr>
              <a:t>-8</a:t>
            </a:r>
          </a:p>
          <a:p>
            <a:r>
              <a:rPr lang="en-US" dirty="0" smtClean="0">
                <a:solidFill>
                  <a:schemeClr val="accent4"/>
                </a:solidFill>
                <a:latin typeface="OCR A Extended" panose="02010509020102010303" pitchFamily="50" charset="0"/>
              </a:rPr>
              <a:t>-9</a:t>
            </a:r>
          </a:p>
        </p:txBody>
      </p:sp>
    </p:spTree>
    <p:extLst>
      <p:ext uri="{BB962C8B-B14F-4D97-AF65-F5344CB8AC3E}">
        <p14:creationId xmlns:p14="http://schemas.microsoft.com/office/powerpoint/2010/main" val="4158636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CONCLUSION:</a:t>
            </a:r>
            <a:endParaRPr lang="en-US" dirty="0">
              <a:solidFill>
                <a:schemeClr val="accent2"/>
              </a:solidFill>
              <a:latin typeface="OCR A Extended" panose="02010509020102010303" pitchFamily="50" charset="0"/>
            </a:endParaRPr>
          </a:p>
        </p:txBody>
      </p:sp>
      <p:sp>
        <p:nvSpPr>
          <p:cNvPr id="3" name="Content Placeholder 2"/>
          <p:cNvSpPr>
            <a:spLocks noGrp="1"/>
          </p:cNvSpPr>
          <p:nvPr>
            <p:ph idx="1"/>
          </p:nvPr>
        </p:nvSpPr>
        <p:spPr/>
        <p:txBody>
          <a:bodyPr/>
          <a:lstStyle/>
          <a:p>
            <a:r>
              <a:rPr lang="en-US" dirty="0" smtClean="0">
                <a:solidFill>
                  <a:schemeClr val="accent4"/>
                </a:solidFill>
                <a:latin typeface="OCR A Extended" panose="02010509020102010303" pitchFamily="50" charset="0"/>
              </a:rPr>
              <a:t>By Using The new </a:t>
            </a:r>
            <a:r>
              <a:rPr lang="en-US" sz="2400" dirty="0">
                <a:solidFill>
                  <a:srgbClr val="0070C0"/>
                </a:solidFill>
                <a:latin typeface="OCR A Extended" panose="02010509020102010303" pitchFamily="50" charset="0"/>
              </a:rPr>
              <a:t>4-Bit Ripple Counter </a:t>
            </a:r>
            <a:r>
              <a:rPr lang="en-US" sz="2400" dirty="0" smtClean="0">
                <a:solidFill>
                  <a:srgbClr val="0070C0"/>
                </a:solidFill>
                <a:latin typeface="OCR A Extended" panose="02010509020102010303" pitchFamily="50" charset="0"/>
              </a:rPr>
              <a:t>chip </a:t>
            </a:r>
            <a:r>
              <a:rPr lang="en-US" sz="2400" dirty="0" smtClean="0">
                <a:solidFill>
                  <a:schemeClr val="accent4"/>
                </a:solidFill>
                <a:latin typeface="OCR A Extended" panose="02010509020102010303" pitchFamily="50" charset="0"/>
              </a:rPr>
              <a:t>and the </a:t>
            </a:r>
            <a:r>
              <a:rPr lang="en-US" sz="2400" dirty="0">
                <a:solidFill>
                  <a:srgbClr val="0070C0"/>
                </a:solidFill>
                <a:latin typeface="OCR A Extended" panose="02010509020102010303" pitchFamily="50" charset="0"/>
              </a:rPr>
              <a:t>BCD To 7 Segment Decoder </a:t>
            </a:r>
            <a:r>
              <a:rPr lang="en-US" sz="2400" dirty="0" smtClean="0">
                <a:solidFill>
                  <a:srgbClr val="0070C0"/>
                </a:solidFill>
                <a:latin typeface="OCR A Extended" panose="02010509020102010303" pitchFamily="50" charset="0"/>
              </a:rPr>
              <a:t>chip </a:t>
            </a:r>
            <a:r>
              <a:rPr lang="en-US" sz="2400" dirty="0" smtClean="0">
                <a:solidFill>
                  <a:schemeClr val="accent4"/>
                </a:solidFill>
                <a:latin typeface="OCR A Extended" panose="02010509020102010303" pitchFamily="50" charset="0"/>
              </a:rPr>
              <a:t>it was possible to construct a Counting circuit with a 7-segment display</a:t>
            </a:r>
          </a:p>
          <a:p>
            <a:r>
              <a:rPr lang="en-US" sz="2400" dirty="0" smtClean="0">
                <a:solidFill>
                  <a:schemeClr val="accent4"/>
                </a:solidFill>
                <a:latin typeface="OCR A Extended" panose="02010509020102010303" pitchFamily="50" charset="0"/>
              </a:rPr>
              <a:t>The Count in </a:t>
            </a:r>
            <a:r>
              <a:rPr lang="en-US" sz="2400" dirty="0" err="1" smtClean="0">
                <a:solidFill>
                  <a:schemeClr val="accent4"/>
                </a:solidFill>
                <a:latin typeface="OCR A Extended" panose="02010509020102010303" pitchFamily="50" charset="0"/>
              </a:rPr>
              <a:t>Multisim</a:t>
            </a:r>
            <a:r>
              <a:rPr lang="en-US" sz="2400" dirty="0" smtClean="0">
                <a:solidFill>
                  <a:schemeClr val="accent4"/>
                </a:solidFill>
                <a:latin typeface="OCR A Extended" panose="02010509020102010303" pitchFamily="50" charset="0"/>
              </a:rPr>
              <a:t> 13.0 was programmable, therefore you could modify exactly how each number in the count was displayed. When it was physically represented on the Proto Board the numbers displayed skipped around because of mismatched programing between the Decoder and the Counter chips.</a:t>
            </a:r>
            <a:endParaRPr lang="en-US"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884186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8000" u="sng" dirty="0">
                <a:solidFill>
                  <a:schemeClr val="accent2"/>
                </a:solidFill>
                <a:latin typeface="OCR A Extended" panose="02010509020102010303" pitchFamily="50" charset="0"/>
              </a:rPr>
              <a:t>lab # 5: Basic Stamp </a:t>
            </a:r>
            <a:r>
              <a:rPr lang="en-US" sz="8000" u="sng" dirty="0" smtClean="0">
                <a:solidFill>
                  <a:schemeClr val="accent2"/>
                </a:solidFill>
                <a:latin typeface="OCR A Extended" panose="02010509020102010303" pitchFamily="50" charset="0"/>
              </a:rPr>
              <a:t>1 Led flasher</a:t>
            </a:r>
            <a:endParaRPr lang="en-US" sz="80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55644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194" y="1410760"/>
            <a:ext cx="10820400" cy="4024125"/>
          </a:xfrm>
        </p:spPr>
        <p:txBody>
          <a:bodyPr>
            <a:normAutofit/>
          </a:bodyPr>
          <a:lstStyle/>
          <a:p>
            <a:pPr marL="0" indent="0">
              <a:buNone/>
            </a:pPr>
            <a:r>
              <a:rPr lang="en-US" sz="4000" dirty="0" smtClean="0">
                <a:solidFill>
                  <a:schemeClr val="accent2"/>
                </a:solidFill>
                <a:latin typeface="OCR A Extended" panose="02010509020102010303" pitchFamily="50" charset="0"/>
              </a:rPr>
              <a:t>EQUIPMENT:</a:t>
            </a:r>
            <a:endParaRPr lang="en-US" sz="1400" dirty="0" smtClean="0">
              <a:solidFill>
                <a:schemeClr val="accent2"/>
              </a:solidFill>
              <a:latin typeface="OCR A Extended" panose="02010509020102010303" pitchFamily="50" charset="0"/>
            </a:endParaRPr>
          </a:p>
          <a:p>
            <a:r>
              <a:rPr lang="en-US" sz="2000" dirty="0">
                <a:solidFill>
                  <a:srgbClr val="0070C0"/>
                </a:solidFill>
                <a:latin typeface="OCR A Extended" panose="02010509020102010303" pitchFamily="50" charset="0"/>
              </a:rPr>
              <a:t>Industrial Control Student Workbook Version </a:t>
            </a:r>
            <a:r>
              <a:rPr lang="en-US" sz="2000" dirty="0" smtClean="0">
                <a:solidFill>
                  <a:srgbClr val="0070C0"/>
                </a:solidFill>
                <a:latin typeface="OCR A Extended" panose="02010509020102010303" pitchFamily="50" charset="0"/>
              </a:rPr>
              <a:t>1.1</a:t>
            </a:r>
          </a:p>
          <a:p>
            <a:r>
              <a:rPr lang="en-US" sz="2000" dirty="0" smtClean="0">
                <a:solidFill>
                  <a:srgbClr val="0070C0"/>
                </a:solidFill>
                <a:latin typeface="OCR A Extended" panose="02010509020102010303" pitchFamily="50" charset="0"/>
              </a:rPr>
              <a:t>One red LED</a:t>
            </a:r>
          </a:p>
          <a:p>
            <a:r>
              <a:rPr lang="en-US" sz="2000" dirty="0">
                <a:solidFill>
                  <a:srgbClr val="0070C0"/>
                </a:solidFill>
                <a:latin typeface="OCR A Extended" panose="02010509020102010303" pitchFamily="50" charset="0"/>
              </a:rPr>
              <a:t>2</a:t>
            </a:r>
            <a:r>
              <a:rPr lang="en-US" sz="2000" dirty="0" smtClean="0">
                <a:solidFill>
                  <a:srgbClr val="0070C0"/>
                </a:solidFill>
                <a:latin typeface="OCR A Extended" panose="02010509020102010303" pitchFamily="50" charset="0"/>
              </a:rPr>
              <a:t> </a:t>
            </a:r>
            <a:r>
              <a:rPr lang="en-US" sz="2000" dirty="0" smtClean="0">
                <a:solidFill>
                  <a:srgbClr val="0070C0"/>
                </a:solidFill>
                <a:latin typeface="OCR A Extended" panose="02010509020102010303" pitchFamily="50" charset="0"/>
              </a:rPr>
              <a:t>220 ohm </a:t>
            </a:r>
            <a:r>
              <a:rPr lang="en-US" sz="2000" dirty="0" smtClean="0">
                <a:solidFill>
                  <a:srgbClr val="0070C0"/>
                </a:solidFill>
                <a:latin typeface="OCR A Extended" panose="02010509020102010303" pitchFamily="50" charset="0"/>
              </a:rPr>
              <a:t>resistors</a:t>
            </a:r>
          </a:p>
          <a:p>
            <a:r>
              <a:rPr lang="en-US" sz="2000" dirty="0" smtClean="0">
                <a:solidFill>
                  <a:srgbClr val="0070C0"/>
                </a:solidFill>
                <a:latin typeface="OCR A Extended" panose="02010509020102010303" pitchFamily="50" charset="0"/>
              </a:rPr>
              <a:t>1 10k ohm resistor</a:t>
            </a:r>
            <a:endParaRPr lang="en-US" sz="2000" dirty="0" smtClean="0">
              <a:solidFill>
                <a:srgbClr val="0070C0"/>
              </a:solidFill>
              <a:latin typeface="OCR A Extended" panose="02010509020102010303" pitchFamily="50" charset="0"/>
            </a:endParaRPr>
          </a:p>
          <a:p>
            <a:r>
              <a:rPr lang="en-US" sz="2000" dirty="0" smtClean="0">
                <a:solidFill>
                  <a:srgbClr val="0070C0"/>
                </a:solidFill>
                <a:latin typeface="OCR A Extended" panose="02010509020102010303" pitchFamily="50" charset="0"/>
              </a:rPr>
              <a:t>1 dipswitch (wire)</a:t>
            </a:r>
          </a:p>
          <a:p>
            <a:r>
              <a:rPr lang="en-US" sz="2000" dirty="0" smtClean="0">
                <a:solidFill>
                  <a:srgbClr val="0070C0"/>
                </a:solidFill>
                <a:latin typeface="OCR A Extended" panose="02010509020102010303" pitchFamily="50" charset="0"/>
              </a:rPr>
              <a:t>BASICSTAMP II device</a:t>
            </a:r>
          </a:p>
          <a:p>
            <a:r>
              <a:rPr lang="en-US" sz="2000" dirty="0" smtClean="0">
                <a:solidFill>
                  <a:srgbClr val="0070C0"/>
                </a:solidFill>
                <a:latin typeface="OCR A Extended" panose="02010509020102010303" pitchFamily="50" charset="0"/>
              </a:rPr>
              <a:t>BASICSTAMP program</a:t>
            </a:r>
          </a:p>
          <a:p>
            <a:r>
              <a:rPr lang="en-US" sz="2000" dirty="0" smtClean="0">
                <a:solidFill>
                  <a:srgbClr val="0070C0"/>
                </a:solidFill>
                <a:latin typeface="OCR A Extended" panose="02010509020102010303" pitchFamily="50" charset="0"/>
              </a:rPr>
              <a:t>Miscellaneous Wiring</a:t>
            </a:r>
            <a:endParaRPr lang="en-US" sz="2000" dirty="0">
              <a:solidFill>
                <a:srgbClr val="0070C0"/>
              </a:solidFill>
              <a:latin typeface="OCR A Extended" panose="02010509020102010303" pitchFamily="50" charset="0"/>
            </a:endParaRPr>
          </a:p>
        </p:txBody>
      </p:sp>
      <p:sp>
        <p:nvSpPr>
          <p:cNvPr id="2" name="TextBox 1"/>
          <p:cNvSpPr txBox="1"/>
          <p:nvPr/>
        </p:nvSpPr>
        <p:spPr>
          <a:xfrm>
            <a:off x="750194" y="5117094"/>
            <a:ext cx="10820400" cy="1261884"/>
          </a:xfrm>
          <a:prstGeom prst="rect">
            <a:avLst/>
          </a:prstGeom>
          <a:noFill/>
        </p:spPr>
        <p:txBody>
          <a:bodyPr wrap="square" rtlCol="0">
            <a:spAutoFit/>
          </a:bodyPr>
          <a:lstStyle/>
          <a:p>
            <a:r>
              <a:rPr lang="en-US" sz="4000" dirty="0" smtClean="0">
                <a:solidFill>
                  <a:schemeClr val="accent2"/>
                </a:solidFill>
                <a:latin typeface="OCR A Extended" panose="02010509020102010303" pitchFamily="50" charset="0"/>
              </a:rPr>
              <a:t>OBJECTIVE:</a:t>
            </a:r>
          </a:p>
          <a:p>
            <a:r>
              <a:rPr lang="en-US" dirty="0" smtClean="0">
                <a:solidFill>
                  <a:schemeClr val="accent2"/>
                </a:solidFill>
              </a:rPr>
              <a:t> </a:t>
            </a:r>
            <a:r>
              <a:rPr lang="en-US" dirty="0" smtClean="0">
                <a:solidFill>
                  <a:schemeClr val="accent4"/>
                </a:solidFill>
                <a:latin typeface="OCR A Extended" panose="02010509020102010303" pitchFamily="50" charset="0"/>
              </a:rPr>
              <a:t>To Program and build a simple circuit using the BASICSTAMP computer program and by wiring a BASICSTAMP II board.</a:t>
            </a:r>
          </a:p>
        </p:txBody>
      </p:sp>
    </p:spTree>
    <p:extLst>
      <p:ext uri="{BB962C8B-B14F-4D97-AF65-F5344CB8AC3E}">
        <p14:creationId xmlns:p14="http://schemas.microsoft.com/office/powerpoint/2010/main" val="34733053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PROCEDURE:</a:t>
            </a:r>
            <a:endParaRPr lang="en-US" dirty="0">
              <a:solidFill>
                <a:schemeClr val="accent2"/>
              </a:solidFill>
              <a:latin typeface="OCR A Extended" panose="02010509020102010303" pitchFamily="50" charset="0"/>
            </a:endParaRPr>
          </a:p>
        </p:txBody>
      </p:sp>
      <p:sp>
        <p:nvSpPr>
          <p:cNvPr id="3" name="Content Placeholder 2"/>
          <p:cNvSpPr>
            <a:spLocks noGrp="1"/>
          </p:cNvSpPr>
          <p:nvPr>
            <p:ph idx="1"/>
          </p:nvPr>
        </p:nvSpPr>
        <p:spPr/>
        <p:txBody>
          <a:bodyPr/>
          <a:lstStyle/>
          <a:p>
            <a:r>
              <a:rPr lang="en-US" dirty="0" smtClean="0">
                <a:solidFill>
                  <a:schemeClr val="accent4"/>
                </a:solidFill>
                <a:latin typeface="OCR A Extended" panose="02010509020102010303" pitchFamily="50" charset="0"/>
              </a:rPr>
              <a:t>In the </a:t>
            </a:r>
            <a:r>
              <a:rPr lang="en-US" dirty="0">
                <a:solidFill>
                  <a:schemeClr val="accent4"/>
                </a:solidFill>
                <a:latin typeface="OCR A Extended" panose="02010509020102010303" pitchFamily="50" charset="0"/>
              </a:rPr>
              <a:t>Industrial Control Student Workbook Version </a:t>
            </a:r>
            <a:r>
              <a:rPr lang="en-US" dirty="0" smtClean="0">
                <a:solidFill>
                  <a:schemeClr val="accent4"/>
                </a:solidFill>
                <a:latin typeface="OCR A Extended" panose="02010509020102010303" pitchFamily="50" charset="0"/>
              </a:rPr>
              <a:t>1.1,  </a:t>
            </a:r>
            <a:r>
              <a:rPr lang="en-US" dirty="0" smtClean="0">
                <a:solidFill>
                  <a:schemeClr val="accent4"/>
                </a:solidFill>
                <a:latin typeface="OCR A Extended" panose="02010509020102010303" pitchFamily="50" charset="0"/>
              </a:rPr>
              <a:t> </a:t>
            </a:r>
            <a:r>
              <a:rPr lang="en-US" dirty="0">
                <a:solidFill>
                  <a:schemeClr val="accent4"/>
                </a:solidFill>
                <a:latin typeface="OCR A Extended" panose="02010509020102010303" pitchFamily="50" charset="0"/>
              </a:rPr>
              <a:t>Experiment #1, Exercise #2, LED Blinking </a:t>
            </a:r>
            <a:r>
              <a:rPr lang="en-US" dirty="0" smtClean="0">
                <a:solidFill>
                  <a:schemeClr val="accent4"/>
                </a:solidFill>
                <a:latin typeface="OCR A Extended" panose="02010509020102010303" pitchFamily="50" charset="0"/>
              </a:rPr>
              <a:t>Circuit, a simple circuit was laid out that contained a single LED output and Pushbutton input. </a:t>
            </a:r>
            <a:r>
              <a:rPr lang="en-US" dirty="0">
                <a:solidFill>
                  <a:schemeClr val="accent4"/>
                </a:solidFill>
                <a:latin typeface="OCR A Extended" panose="02010509020102010303" pitchFamily="50" charset="0"/>
              </a:rPr>
              <a:t>A</a:t>
            </a:r>
            <a:r>
              <a:rPr lang="en-US" dirty="0" smtClean="0">
                <a:solidFill>
                  <a:schemeClr val="accent4"/>
                </a:solidFill>
                <a:latin typeface="OCR A Extended" panose="02010509020102010303" pitchFamily="50" charset="0"/>
              </a:rPr>
              <a:t> program was designed </a:t>
            </a:r>
            <a:r>
              <a:rPr lang="en-US" dirty="0">
                <a:solidFill>
                  <a:schemeClr val="accent4"/>
                </a:solidFill>
                <a:latin typeface="OCR A Extended" panose="02010509020102010303" pitchFamily="50" charset="0"/>
              </a:rPr>
              <a:t>for when the pushbutton is pressed</a:t>
            </a:r>
            <a:r>
              <a:rPr lang="en-US" dirty="0" smtClean="0">
                <a:solidFill>
                  <a:schemeClr val="accent4"/>
                </a:solidFill>
                <a:latin typeface="OCR A Extended" panose="02010509020102010303" pitchFamily="50" charset="0"/>
              </a:rPr>
              <a:t>, </a:t>
            </a:r>
            <a:r>
              <a:rPr lang="en-US" dirty="0">
                <a:solidFill>
                  <a:schemeClr val="accent4"/>
                </a:solidFill>
                <a:latin typeface="OCR A Extended" panose="02010509020102010303" pitchFamily="50" charset="0"/>
              </a:rPr>
              <a:t>the </a:t>
            </a:r>
            <a:r>
              <a:rPr lang="en-US" dirty="0" smtClean="0">
                <a:solidFill>
                  <a:schemeClr val="accent4"/>
                </a:solidFill>
                <a:latin typeface="OCR A Extended" panose="02010509020102010303" pitchFamily="50" charset="0"/>
              </a:rPr>
              <a:t>LED would flash 5 </a:t>
            </a:r>
            <a:r>
              <a:rPr lang="en-US" dirty="0">
                <a:solidFill>
                  <a:schemeClr val="accent4"/>
                </a:solidFill>
                <a:latin typeface="OCR A Extended" panose="02010509020102010303" pitchFamily="50" charset="0"/>
              </a:rPr>
              <a:t>times </a:t>
            </a:r>
            <a:r>
              <a:rPr lang="en-US" dirty="0" smtClean="0">
                <a:solidFill>
                  <a:schemeClr val="accent4"/>
                </a:solidFill>
                <a:latin typeface="OCR A Extended" panose="02010509020102010303" pitchFamily="50" charset="0"/>
              </a:rPr>
              <a:t>over a </a:t>
            </a:r>
            <a:r>
              <a:rPr lang="en-US" dirty="0">
                <a:solidFill>
                  <a:schemeClr val="accent4"/>
                </a:solidFill>
                <a:latin typeface="OCR A Extended" panose="02010509020102010303" pitchFamily="50" charset="0"/>
              </a:rPr>
              <a:t>10 </a:t>
            </a:r>
            <a:r>
              <a:rPr lang="en-US" dirty="0" smtClean="0">
                <a:solidFill>
                  <a:schemeClr val="accent4"/>
                </a:solidFill>
                <a:latin typeface="OCR A Extended" panose="02010509020102010303" pitchFamily="50" charset="0"/>
              </a:rPr>
              <a:t>second interval, </a:t>
            </a:r>
            <a:r>
              <a:rPr lang="en-US" dirty="0">
                <a:solidFill>
                  <a:schemeClr val="accent4"/>
                </a:solidFill>
                <a:latin typeface="OCR A Extended" panose="02010509020102010303" pitchFamily="50" charset="0"/>
              </a:rPr>
              <a:t>then stop and wait for another press of the pushbutton</a:t>
            </a:r>
            <a:r>
              <a:rPr lang="en-US" dirty="0" smtClean="0">
                <a:solidFill>
                  <a:schemeClr val="accent4"/>
                </a:solidFill>
                <a:latin typeface="OCR A Extended" panose="02010509020102010303" pitchFamily="50" charset="0"/>
              </a:rPr>
              <a:t>.</a:t>
            </a:r>
          </a:p>
          <a:p>
            <a:r>
              <a:rPr lang="en-US" dirty="0" smtClean="0">
                <a:solidFill>
                  <a:schemeClr val="accent4"/>
                </a:solidFill>
                <a:latin typeface="OCR A Extended" panose="02010509020102010303" pitchFamily="50" charset="0"/>
              </a:rPr>
              <a:t>In the BASICSTAMP Programing process, commands had to be researched to determine exactly what the Program should tell the BASICSTAMP II board.</a:t>
            </a:r>
            <a:endParaRPr lang="en-US" dirty="0">
              <a:solidFill>
                <a:schemeClr val="accent4"/>
              </a:solidFill>
              <a:latin typeface="OCR A Extended" panose="02010509020102010303" pitchFamily="50" charset="0"/>
            </a:endParaRPr>
          </a:p>
          <a:p>
            <a:endParaRPr lang="en-US" dirty="0">
              <a:solidFill>
                <a:schemeClr val="accent2"/>
              </a:solidFill>
              <a:latin typeface="OCR A Extended" panose="02010509020102010303" pitchFamily="50" charset="0"/>
            </a:endParaRPr>
          </a:p>
        </p:txBody>
      </p:sp>
    </p:spTree>
    <p:extLst>
      <p:ext uri="{BB962C8B-B14F-4D97-AF65-F5344CB8AC3E}">
        <p14:creationId xmlns:p14="http://schemas.microsoft.com/office/powerpoint/2010/main" val="16327457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BASICSTAMP II BOARD SETUP:</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024" t="7326" r="11541" b="20584"/>
          <a:stretch/>
        </p:blipFill>
        <p:spPr>
          <a:xfrm>
            <a:off x="1236372" y="2685246"/>
            <a:ext cx="10045521" cy="4172754"/>
          </a:xfrm>
        </p:spPr>
      </p:pic>
      <p:cxnSp>
        <p:nvCxnSpPr>
          <p:cNvPr id="6" name="Straight Arrow Connector 5"/>
          <p:cNvCxnSpPr/>
          <p:nvPr/>
        </p:nvCxnSpPr>
        <p:spPr>
          <a:xfrm flipH="1">
            <a:off x="1906073" y="3586766"/>
            <a:ext cx="12879" cy="540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786389" y="5409127"/>
            <a:ext cx="2228045" cy="386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044744" y="4906851"/>
            <a:ext cx="2575774" cy="8886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200900" y="3155324"/>
            <a:ext cx="358999" cy="862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063687" y="3374265"/>
            <a:ext cx="309898" cy="643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701239" y="5610827"/>
            <a:ext cx="1499661" cy="369332"/>
          </a:xfrm>
          <a:prstGeom prst="rect">
            <a:avLst/>
          </a:prstGeom>
          <a:solidFill>
            <a:schemeClr val="accent1"/>
          </a:solidFill>
        </p:spPr>
        <p:txBody>
          <a:bodyPr wrap="square" rtlCol="0">
            <a:spAutoFit/>
          </a:bodyPr>
          <a:lstStyle/>
          <a:p>
            <a:pPr algn="ctr"/>
            <a:r>
              <a:rPr lang="en-US" dirty="0" smtClean="0">
                <a:solidFill>
                  <a:schemeClr val="bg1"/>
                </a:solidFill>
              </a:rPr>
              <a:t>Resistors</a:t>
            </a:r>
            <a:endParaRPr lang="en-US" dirty="0">
              <a:solidFill>
                <a:schemeClr val="bg1"/>
              </a:solidFill>
            </a:endParaRPr>
          </a:p>
        </p:txBody>
      </p:sp>
      <p:sp>
        <p:nvSpPr>
          <p:cNvPr id="18" name="TextBox 17"/>
          <p:cNvSpPr txBox="1"/>
          <p:nvPr/>
        </p:nvSpPr>
        <p:spPr>
          <a:xfrm>
            <a:off x="6832970" y="3043571"/>
            <a:ext cx="1499661" cy="369332"/>
          </a:xfrm>
          <a:prstGeom prst="rect">
            <a:avLst/>
          </a:prstGeom>
          <a:solidFill>
            <a:schemeClr val="accent1"/>
          </a:solidFill>
        </p:spPr>
        <p:txBody>
          <a:bodyPr wrap="square" rtlCol="0">
            <a:spAutoFit/>
          </a:bodyPr>
          <a:lstStyle/>
          <a:p>
            <a:pPr algn="ctr"/>
            <a:r>
              <a:rPr lang="en-US" dirty="0" smtClean="0">
                <a:solidFill>
                  <a:schemeClr val="bg1"/>
                </a:solidFill>
              </a:rPr>
              <a:t>Output Pin</a:t>
            </a:r>
            <a:endParaRPr lang="en-US" dirty="0">
              <a:solidFill>
                <a:schemeClr val="bg1"/>
              </a:solidFill>
            </a:endParaRPr>
          </a:p>
        </p:txBody>
      </p:sp>
      <p:sp>
        <p:nvSpPr>
          <p:cNvPr id="19" name="TextBox 18"/>
          <p:cNvSpPr txBox="1"/>
          <p:nvPr/>
        </p:nvSpPr>
        <p:spPr>
          <a:xfrm>
            <a:off x="1395939" y="3268950"/>
            <a:ext cx="1499661" cy="369332"/>
          </a:xfrm>
          <a:prstGeom prst="rect">
            <a:avLst/>
          </a:prstGeom>
          <a:solidFill>
            <a:schemeClr val="accent1"/>
          </a:solidFill>
        </p:spPr>
        <p:txBody>
          <a:bodyPr wrap="square" rtlCol="0">
            <a:spAutoFit/>
          </a:bodyPr>
          <a:lstStyle/>
          <a:p>
            <a:pPr algn="ctr"/>
            <a:r>
              <a:rPr lang="en-US" dirty="0" smtClean="0">
                <a:solidFill>
                  <a:schemeClr val="bg1"/>
                </a:solidFill>
              </a:rPr>
              <a:t>Input Pin</a:t>
            </a:r>
            <a:endParaRPr lang="en-US" dirty="0">
              <a:solidFill>
                <a:schemeClr val="bg1"/>
              </a:solidFill>
            </a:endParaRPr>
          </a:p>
        </p:txBody>
      </p:sp>
      <p:sp>
        <p:nvSpPr>
          <p:cNvPr id="20" name="TextBox 19"/>
          <p:cNvSpPr txBox="1"/>
          <p:nvPr/>
        </p:nvSpPr>
        <p:spPr>
          <a:xfrm>
            <a:off x="3537751" y="3069330"/>
            <a:ext cx="1499661" cy="369332"/>
          </a:xfrm>
          <a:prstGeom prst="rect">
            <a:avLst/>
          </a:prstGeom>
          <a:solidFill>
            <a:schemeClr val="accent1"/>
          </a:solidFill>
        </p:spPr>
        <p:txBody>
          <a:bodyPr wrap="square" rtlCol="0">
            <a:spAutoFit/>
          </a:bodyPr>
          <a:lstStyle/>
          <a:p>
            <a:pPr algn="ctr"/>
            <a:r>
              <a:rPr lang="en-US" dirty="0" smtClean="0">
                <a:solidFill>
                  <a:schemeClr val="bg1"/>
                </a:solidFill>
              </a:rPr>
              <a:t>Pushbutton</a:t>
            </a:r>
            <a:endParaRPr lang="en-US" dirty="0">
              <a:solidFill>
                <a:schemeClr val="bg1"/>
              </a:solidFill>
            </a:endParaRPr>
          </a:p>
        </p:txBody>
      </p:sp>
    </p:spTree>
    <p:extLst>
      <p:ext uri="{BB962C8B-B14F-4D97-AF65-F5344CB8AC3E}">
        <p14:creationId xmlns:p14="http://schemas.microsoft.com/office/powerpoint/2010/main" val="15753261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6106" y="180304"/>
            <a:ext cx="4500094" cy="1877097"/>
          </a:xfrm>
        </p:spPr>
        <p:txBody>
          <a:bodyPr/>
          <a:lstStyle/>
          <a:p>
            <a:r>
              <a:rPr lang="en-US" dirty="0" smtClean="0">
                <a:solidFill>
                  <a:schemeClr val="accent2"/>
                </a:solidFill>
                <a:latin typeface="OCR A Extended" panose="02010509020102010303" pitchFamily="50" charset="0"/>
              </a:rPr>
              <a:t>Blinking led</a:t>
            </a:r>
            <a:br>
              <a:rPr lang="en-US" dirty="0" smtClean="0">
                <a:solidFill>
                  <a:schemeClr val="accent2"/>
                </a:solidFill>
                <a:latin typeface="OCR A Extended" panose="02010509020102010303" pitchFamily="50" charset="0"/>
              </a:rPr>
            </a:br>
            <a:r>
              <a:rPr lang="en-US" dirty="0" smtClean="0">
                <a:solidFill>
                  <a:schemeClr val="accent2"/>
                </a:solidFill>
                <a:latin typeface="OCR A Extended" panose="02010509020102010303" pitchFamily="50" charset="0"/>
              </a:rPr>
              <a:t>PROGRAM FILE:</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73683"/>
            <a:ext cx="6658377" cy="5984317"/>
          </a:xfrm>
        </p:spPr>
      </p:pic>
      <p:sp>
        <p:nvSpPr>
          <p:cNvPr id="5" name="TextBox 4"/>
          <p:cNvSpPr txBox="1"/>
          <p:nvPr/>
        </p:nvSpPr>
        <p:spPr>
          <a:xfrm>
            <a:off x="7508383" y="2368951"/>
            <a:ext cx="3997817" cy="3416320"/>
          </a:xfrm>
          <a:prstGeom prst="rect">
            <a:avLst/>
          </a:prstGeom>
          <a:noFill/>
        </p:spPr>
        <p:txBody>
          <a:bodyPr wrap="square" rtlCol="0">
            <a:spAutoFit/>
          </a:bodyPr>
          <a:lstStyle/>
          <a:p>
            <a:r>
              <a:rPr lang="en-US" dirty="0" smtClean="0"/>
              <a:t>KEY:</a:t>
            </a:r>
            <a:endParaRPr lang="en-US" dirty="0"/>
          </a:p>
          <a:p>
            <a:endParaRPr lang="en-US" dirty="0" smtClean="0">
              <a:solidFill>
                <a:schemeClr val="accent4"/>
              </a:solidFill>
            </a:endParaRPr>
          </a:p>
          <a:p>
            <a:r>
              <a:rPr lang="en-US" dirty="0" smtClean="0">
                <a:solidFill>
                  <a:schemeClr val="accent4"/>
                </a:solidFill>
              </a:rPr>
              <a:t>Green Text</a:t>
            </a:r>
            <a:r>
              <a:rPr lang="en-US" dirty="0" smtClean="0"/>
              <a:t> </a:t>
            </a:r>
            <a:r>
              <a:rPr lang="en-US" dirty="0" smtClean="0">
                <a:solidFill>
                  <a:schemeClr val="accent2"/>
                </a:solidFill>
              </a:rPr>
              <a:t>= Comments, A description of each line of code</a:t>
            </a:r>
          </a:p>
          <a:p>
            <a:endParaRPr lang="en-US" dirty="0"/>
          </a:p>
          <a:p>
            <a:r>
              <a:rPr lang="en-US" dirty="0" smtClean="0">
                <a:solidFill>
                  <a:srgbClr val="0070C0"/>
                </a:solidFill>
              </a:rPr>
              <a:t>Blue Text </a:t>
            </a:r>
            <a:r>
              <a:rPr lang="en-US" dirty="0" smtClean="0">
                <a:solidFill>
                  <a:schemeClr val="accent2"/>
                </a:solidFill>
              </a:rPr>
              <a:t>= Commands, A specified word for the BASICSTAMP program to perform a certain function.</a:t>
            </a:r>
          </a:p>
          <a:p>
            <a:endParaRPr lang="en-US" dirty="0"/>
          </a:p>
          <a:p>
            <a:r>
              <a:rPr lang="en-US" dirty="0" smtClean="0"/>
              <a:t>Black Text </a:t>
            </a:r>
            <a:r>
              <a:rPr lang="en-US" dirty="0" smtClean="0">
                <a:solidFill>
                  <a:schemeClr val="accent2"/>
                </a:solidFill>
              </a:rPr>
              <a:t>= Titles of variables and routines in the program.</a:t>
            </a:r>
            <a:endParaRPr lang="en-US" dirty="0">
              <a:solidFill>
                <a:schemeClr val="accent2"/>
              </a:solidFill>
            </a:endParaRPr>
          </a:p>
        </p:txBody>
      </p:sp>
      <p:sp>
        <p:nvSpPr>
          <p:cNvPr id="6" name="Right Brace 5"/>
          <p:cNvSpPr/>
          <p:nvPr/>
        </p:nvSpPr>
        <p:spPr>
          <a:xfrm>
            <a:off x="1468192" y="1275008"/>
            <a:ext cx="347730" cy="78239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p:cNvSpPr/>
          <p:nvPr/>
        </p:nvSpPr>
        <p:spPr>
          <a:xfrm>
            <a:off x="1159099" y="2253803"/>
            <a:ext cx="218940" cy="47651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1815922" y="1466149"/>
            <a:ext cx="1114022" cy="400110"/>
          </a:xfrm>
          <a:prstGeom prst="rect">
            <a:avLst/>
          </a:prstGeom>
          <a:solidFill>
            <a:schemeClr val="accent1"/>
          </a:solidFill>
        </p:spPr>
        <p:txBody>
          <a:bodyPr wrap="square" rtlCol="0">
            <a:spAutoFit/>
          </a:bodyPr>
          <a:lstStyle/>
          <a:p>
            <a:pPr algn="ctr"/>
            <a:r>
              <a:rPr lang="en-US" sz="1000" dirty="0" smtClean="0">
                <a:solidFill>
                  <a:schemeClr val="bg1"/>
                </a:solidFill>
              </a:rPr>
              <a:t>Define variables</a:t>
            </a:r>
            <a:endParaRPr lang="en-US" sz="1000" dirty="0">
              <a:solidFill>
                <a:schemeClr val="bg1"/>
              </a:solidFill>
            </a:endParaRPr>
          </a:p>
        </p:txBody>
      </p:sp>
      <p:sp>
        <p:nvSpPr>
          <p:cNvPr id="9" name="TextBox 8"/>
          <p:cNvSpPr txBox="1"/>
          <p:nvPr/>
        </p:nvSpPr>
        <p:spPr>
          <a:xfrm>
            <a:off x="1378039" y="2368951"/>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Define Pins</a:t>
            </a:r>
            <a:endParaRPr lang="en-US" sz="1000" dirty="0">
              <a:solidFill>
                <a:schemeClr val="bg1"/>
              </a:solidFill>
            </a:endParaRPr>
          </a:p>
        </p:txBody>
      </p:sp>
      <p:sp>
        <p:nvSpPr>
          <p:cNvPr id="10" name="Right Brace 9"/>
          <p:cNvSpPr/>
          <p:nvPr/>
        </p:nvSpPr>
        <p:spPr>
          <a:xfrm>
            <a:off x="965915" y="2836450"/>
            <a:ext cx="193184" cy="361369"/>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1159099" y="2817079"/>
            <a:ext cx="1114022" cy="400110"/>
          </a:xfrm>
          <a:prstGeom prst="rect">
            <a:avLst/>
          </a:prstGeom>
          <a:solidFill>
            <a:schemeClr val="accent1"/>
          </a:solidFill>
        </p:spPr>
        <p:txBody>
          <a:bodyPr wrap="square" rtlCol="0">
            <a:spAutoFit/>
          </a:bodyPr>
          <a:lstStyle/>
          <a:p>
            <a:pPr algn="ctr"/>
            <a:r>
              <a:rPr lang="en-US" sz="1000" dirty="0" smtClean="0">
                <a:solidFill>
                  <a:schemeClr val="bg1"/>
                </a:solidFill>
              </a:rPr>
              <a:t>Initial Conditions</a:t>
            </a:r>
            <a:endParaRPr lang="en-US" sz="1000" dirty="0">
              <a:solidFill>
                <a:schemeClr val="bg1"/>
              </a:solidFill>
            </a:endParaRPr>
          </a:p>
        </p:txBody>
      </p:sp>
      <p:sp>
        <p:nvSpPr>
          <p:cNvPr id="12" name="Right Brace 11"/>
          <p:cNvSpPr/>
          <p:nvPr/>
        </p:nvSpPr>
        <p:spPr>
          <a:xfrm>
            <a:off x="746975" y="3430075"/>
            <a:ext cx="273674" cy="13791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998113" y="3375922"/>
            <a:ext cx="1392522" cy="246221"/>
          </a:xfrm>
          <a:prstGeom prst="rect">
            <a:avLst/>
          </a:prstGeom>
          <a:solidFill>
            <a:schemeClr val="accent1"/>
          </a:solidFill>
        </p:spPr>
        <p:txBody>
          <a:bodyPr wrap="square" rtlCol="0">
            <a:spAutoFit/>
          </a:bodyPr>
          <a:lstStyle/>
          <a:p>
            <a:pPr algn="ctr"/>
            <a:r>
              <a:rPr lang="en-US" sz="1000" dirty="0" smtClean="0">
                <a:solidFill>
                  <a:schemeClr val="bg1"/>
                </a:solidFill>
              </a:rPr>
              <a:t>INITIAL LOOP</a:t>
            </a:r>
            <a:endParaRPr lang="en-US" sz="1000" dirty="0">
              <a:solidFill>
                <a:schemeClr val="bg1"/>
              </a:solidFill>
            </a:endParaRPr>
          </a:p>
        </p:txBody>
      </p:sp>
      <p:sp>
        <p:nvSpPr>
          <p:cNvPr id="14" name="Right Brace 13"/>
          <p:cNvSpPr/>
          <p:nvPr/>
        </p:nvSpPr>
        <p:spPr>
          <a:xfrm>
            <a:off x="1217054" y="4544517"/>
            <a:ext cx="273674" cy="13791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1468192" y="4490364"/>
            <a:ext cx="1392522" cy="246221"/>
          </a:xfrm>
          <a:prstGeom prst="rect">
            <a:avLst/>
          </a:prstGeom>
          <a:solidFill>
            <a:schemeClr val="accent1"/>
          </a:solidFill>
        </p:spPr>
        <p:txBody>
          <a:bodyPr wrap="square" rtlCol="0">
            <a:spAutoFit/>
          </a:bodyPr>
          <a:lstStyle/>
          <a:p>
            <a:pPr algn="ctr"/>
            <a:r>
              <a:rPr lang="en-US" sz="1000" dirty="0" smtClean="0">
                <a:solidFill>
                  <a:schemeClr val="bg1"/>
                </a:solidFill>
              </a:rPr>
              <a:t>BLINK LED LOOP</a:t>
            </a:r>
            <a:endParaRPr lang="en-US" sz="1000" dirty="0">
              <a:solidFill>
                <a:schemeClr val="bg1"/>
              </a:solidFill>
            </a:endParaRPr>
          </a:p>
        </p:txBody>
      </p:sp>
      <p:sp>
        <p:nvSpPr>
          <p:cNvPr id="16" name="Right Brace 15"/>
          <p:cNvSpPr/>
          <p:nvPr/>
        </p:nvSpPr>
        <p:spPr>
          <a:xfrm>
            <a:off x="806543" y="6300401"/>
            <a:ext cx="214106" cy="30646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1019849" y="6326153"/>
            <a:ext cx="1392522" cy="246221"/>
          </a:xfrm>
          <a:prstGeom prst="rect">
            <a:avLst/>
          </a:prstGeom>
          <a:solidFill>
            <a:schemeClr val="accent1"/>
          </a:solidFill>
        </p:spPr>
        <p:txBody>
          <a:bodyPr wrap="square" rtlCol="0">
            <a:spAutoFit/>
          </a:bodyPr>
          <a:lstStyle/>
          <a:p>
            <a:pPr algn="ctr"/>
            <a:r>
              <a:rPr lang="en-US" sz="1000" dirty="0" smtClean="0">
                <a:solidFill>
                  <a:schemeClr val="bg1"/>
                </a:solidFill>
              </a:rPr>
              <a:t>Go back to 1</a:t>
            </a:r>
            <a:r>
              <a:rPr lang="en-US" sz="1000" baseline="30000" dirty="0" smtClean="0">
                <a:solidFill>
                  <a:schemeClr val="bg1"/>
                </a:solidFill>
              </a:rPr>
              <a:t>st</a:t>
            </a:r>
            <a:r>
              <a:rPr lang="en-US" sz="1000" dirty="0" smtClean="0">
                <a:solidFill>
                  <a:schemeClr val="bg1"/>
                </a:solidFill>
              </a:rPr>
              <a:t> loop</a:t>
            </a:r>
            <a:endParaRPr lang="en-US" sz="1000" dirty="0">
              <a:solidFill>
                <a:schemeClr val="bg1"/>
              </a:solidFill>
            </a:endParaRPr>
          </a:p>
        </p:txBody>
      </p:sp>
    </p:spTree>
    <p:extLst>
      <p:ext uri="{BB962C8B-B14F-4D97-AF65-F5344CB8AC3E}">
        <p14:creationId xmlns:p14="http://schemas.microsoft.com/office/powerpoint/2010/main" val="24636815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BLINKING LED RESULT:</a:t>
            </a:r>
            <a:endParaRPr lang="en-US" dirty="0">
              <a:solidFill>
                <a:schemeClr val="accent2"/>
              </a:solidFill>
              <a:latin typeface="OCR A Extended" panose="02010509020102010303" pitchFamily="50" charset="0"/>
            </a:endParaRPr>
          </a:p>
        </p:txBody>
      </p:sp>
      <p:pic>
        <p:nvPicPr>
          <p:cNvPr id="4" name="DSCN233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0456" y="2271198"/>
            <a:ext cx="7154863" cy="4024313"/>
          </a:xfrm>
        </p:spPr>
      </p:pic>
      <p:sp>
        <p:nvSpPr>
          <p:cNvPr id="5" name="TextBox 4"/>
          <p:cNvSpPr txBox="1"/>
          <p:nvPr/>
        </p:nvSpPr>
        <p:spPr>
          <a:xfrm>
            <a:off x="7425318" y="2087675"/>
            <a:ext cx="4080881" cy="1200329"/>
          </a:xfrm>
          <a:prstGeom prst="rect">
            <a:avLst/>
          </a:prstGeom>
          <a:noFill/>
        </p:spPr>
        <p:txBody>
          <a:bodyPr wrap="square" rtlCol="0">
            <a:spAutoFit/>
          </a:bodyPr>
          <a:lstStyle/>
          <a:p>
            <a:r>
              <a:rPr lang="en-US" dirty="0" smtClean="0">
                <a:solidFill>
                  <a:schemeClr val="accent4"/>
                </a:solidFill>
                <a:latin typeface="OCR A Extended" panose="02010509020102010303" pitchFamily="50" charset="0"/>
              </a:rPr>
              <a:t>In The short video clip, it is demonstrated that the LED will blink like it was programed to do.</a:t>
            </a:r>
            <a:endParaRPr lang="en-US" dirty="0">
              <a:solidFill>
                <a:schemeClr val="accent4"/>
              </a:solidFill>
              <a:latin typeface="OCR A Extended" panose="02010509020102010303" pitchFamily="50" charset="0"/>
            </a:endParaRPr>
          </a:p>
        </p:txBody>
      </p:sp>
      <p:sp>
        <p:nvSpPr>
          <p:cNvPr id="6" name="TextBox 5"/>
          <p:cNvSpPr txBox="1"/>
          <p:nvPr/>
        </p:nvSpPr>
        <p:spPr>
          <a:xfrm>
            <a:off x="7425318" y="3194528"/>
            <a:ext cx="4080881" cy="3477875"/>
          </a:xfrm>
          <a:prstGeom prst="rect">
            <a:avLst/>
          </a:prstGeom>
          <a:noFill/>
        </p:spPr>
        <p:txBody>
          <a:bodyPr wrap="square" rtlCol="0">
            <a:spAutoFit/>
          </a:bodyPr>
          <a:lstStyle/>
          <a:p>
            <a:r>
              <a:rPr lang="en-US" sz="4000" dirty="0" smtClean="0">
                <a:solidFill>
                  <a:schemeClr val="accent2"/>
                </a:solidFill>
                <a:latin typeface="OCR A Extended" panose="02010509020102010303" pitchFamily="50" charset="0"/>
              </a:rPr>
              <a:t>CONCLUSION:</a:t>
            </a:r>
            <a:r>
              <a:rPr lang="en-US" dirty="0" smtClean="0"/>
              <a:t> </a:t>
            </a:r>
            <a:r>
              <a:rPr lang="en-US" dirty="0" smtClean="0">
                <a:solidFill>
                  <a:schemeClr val="accent4"/>
                </a:solidFill>
                <a:latin typeface="OCR A Extended" panose="02010509020102010303" pitchFamily="50" charset="0"/>
              </a:rPr>
              <a:t>Plainly stated, </a:t>
            </a:r>
          </a:p>
          <a:p>
            <a:endParaRPr lang="en-US" dirty="0">
              <a:solidFill>
                <a:schemeClr val="accent4"/>
              </a:solidFill>
              <a:latin typeface="OCR A Extended" panose="02010509020102010303" pitchFamily="50" charset="0"/>
            </a:endParaRPr>
          </a:p>
          <a:p>
            <a:r>
              <a:rPr lang="en-US" dirty="0" smtClean="0">
                <a:solidFill>
                  <a:schemeClr val="accent4"/>
                </a:solidFill>
                <a:latin typeface="OCR A Extended" panose="02010509020102010303" pitchFamily="50" charset="0"/>
              </a:rPr>
              <a:t>BASICSTAMP IS AWESOME!!</a:t>
            </a:r>
          </a:p>
          <a:p>
            <a:endParaRPr lang="en-US" dirty="0">
              <a:solidFill>
                <a:schemeClr val="accent4"/>
              </a:solidFill>
              <a:latin typeface="OCR A Extended" panose="02010509020102010303" pitchFamily="50" charset="0"/>
            </a:endParaRPr>
          </a:p>
          <a:p>
            <a:r>
              <a:rPr lang="en-US" dirty="0" smtClean="0">
                <a:solidFill>
                  <a:schemeClr val="accent4"/>
                </a:solidFill>
                <a:latin typeface="OCR A Extended" panose="02010509020102010303" pitchFamily="50" charset="0"/>
              </a:rPr>
              <a:t>Also by using the simple commands of BASICSTAMP a simple PLD it is possible to create a working circuit which responds to various Inputs and functions.</a:t>
            </a:r>
            <a:endParaRPr lang="en-US"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405066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8000" u="sng" dirty="0">
                <a:solidFill>
                  <a:schemeClr val="accent2"/>
                </a:solidFill>
                <a:latin typeface="OCR A Extended" panose="02010509020102010303" pitchFamily="50" charset="0"/>
              </a:rPr>
              <a:t>Lab # 6: Basic stamp </a:t>
            </a:r>
            <a:r>
              <a:rPr lang="en-US" sz="8000" u="sng" dirty="0" smtClean="0">
                <a:solidFill>
                  <a:schemeClr val="accent2"/>
                </a:solidFill>
                <a:latin typeface="OCR A Extended" panose="02010509020102010303" pitchFamily="50" charset="0"/>
              </a:rPr>
              <a:t>2 temp sensor/heater</a:t>
            </a:r>
            <a:endParaRPr lang="en-US" sz="80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8671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https://online.ivytech.edu/bbcswebdav/pid-21640021-dt-content-rid-51554832_1/xid-51554832_1"/>
          <p:cNvSpPr>
            <a:spLocks noChangeAspect="1" noChangeArrowheads="1"/>
          </p:cNvSpPr>
          <p:nvPr/>
        </p:nvSpPr>
        <p:spPr bwMode="auto">
          <a:xfrm>
            <a:off x="5085384" y="47625"/>
            <a:ext cx="5238750" cy="20537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https://online.ivytech.edu/bbcswebdav/pid-21640021-dt-content-rid-51554832_1/xid-51554832_1"/>
          <p:cNvSpPr>
            <a:spLocks noChangeAspect="1" noChangeArrowheads="1"/>
          </p:cNvSpPr>
          <p:nvPr/>
        </p:nvSpPr>
        <p:spPr bwMode="auto">
          <a:xfrm>
            <a:off x="3750366" y="768626"/>
            <a:ext cx="7301950" cy="13327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r"/>
            <a:r>
              <a:rPr lang="en-US" sz="4000" dirty="0" smtClean="0">
                <a:solidFill>
                  <a:schemeClr val="accent2"/>
                </a:solidFill>
              </a:rPr>
              <a:t>AND GATE AND TRUTH TABLE:</a:t>
            </a:r>
            <a:endParaRPr lang="en-US" sz="4000" dirty="0">
              <a:solidFill>
                <a:schemeClr val="accent2"/>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116" t="26584" r="3479" b="24392"/>
          <a:stretch/>
        </p:blipFill>
        <p:spPr>
          <a:xfrm>
            <a:off x="939523" y="2266122"/>
            <a:ext cx="4625010" cy="1616766"/>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7" t="12492" r="66411" b="33262"/>
          <a:stretch/>
        </p:blipFill>
        <p:spPr>
          <a:xfrm>
            <a:off x="6855307" y="3882888"/>
            <a:ext cx="4197008" cy="2517912"/>
          </a:xfrm>
          <a:prstGeom prst="rect">
            <a:avLst/>
          </a:prstGeom>
        </p:spPr>
      </p:pic>
      <p:sp>
        <p:nvSpPr>
          <p:cNvPr id="2" name="TextBox 1"/>
          <p:cNvSpPr txBox="1"/>
          <p:nvPr/>
        </p:nvSpPr>
        <p:spPr>
          <a:xfrm>
            <a:off x="939523" y="3882888"/>
            <a:ext cx="4625009" cy="2031325"/>
          </a:xfrm>
          <a:prstGeom prst="rect">
            <a:avLst/>
          </a:prstGeom>
          <a:noFill/>
        </p:spPr>
        <p:txBody>
          <a:bodyPr wrap="square" rtlCol="0">
            <a:spAutoFit/>
          </a:bodyPr>
          <a:lstStyle/>
          <a:p>
            <a:r>
              <a:rPr lang="en-US" dirty="0" smtClean="0">
                <a:solidFill>
                  <a:schemeClr val="accent2"/>
                </a:solidFill>
                <a:latin typeface="Miriam Fixed" panose="020B0509050101010101" pitchFamily="49" charset="-79"/>
                <a:cs typeface="Miriam Fixed" panose="020B0509050101010101" pitchFamily="49" charset="-79"/>
              </a:rPr>
              <a:t>AND GATE:</a:t>
            </a:r>
          </a:p>
          <a:p>
            <a:r>
              <a:rPr lang="en-US" dirty="0">
                <a:solidFill>
                  <a:schemeClr val="accent4"/>
                </a:solidFill>
                <a:latin typeface="Miriam Fixed" panose="020B0509050101010101" pitchFamily="49" charset="-79"/>
                <a:cs typeface="Miriam Fixed" panose="020B0509050101010101" pitchFamily="49" charset="-79"/>
              </a:rPr>
              <a:t>A and B represent the inputs to the gate. In an </a:t>
            </a:r>
            <a:r>
              <a:rPr lang="en-US" dirty="0" smtClean="0">
                <a:solidFill>
                  <a:schemeClr val="accent4"/>
                </a:solidFill>
                <a:latin typeface="Miriam Fixed" panose="020B0509050101010101" pitchFamily="49" charset="-79"/>
                <a:cs typeface="Miriam Fixed" panose="020B0509050101010101" pitchFamily="49" charset="-79"/>
              </a:rPr>
              <a:t>AND </a:t>
            </a:r>
            <a:r>
              <a:rPr lang="en-US" dirty="0">
                <a:solidFill>
                  <a:schemeClr val="accent4"/>
                </a:solidFill>
                <a:latin typeface="Miriam Fixed" panose="020B0509050101010101" pitchFamily="49" charset="-79"/>
                <a:cs typeface="Miriam Fixed" panose="020B0509050101010101" pitchFamily="49" charset="-79"/>
              </a:rPr>
              <a:t>gate, </a:t>
            </a:r>
            <a:r>
              <a:rPr lang="en-US" dirty="0" smtClean="0">
                <a:solidFill>
                  <a:schemeClr val="accent4"/>
                </a:solidFill>
                <a:latin typeface="Miriam Fixed" panose="020B0509050101010101" pitchFamily="49" charset="-79"/>
                <a:cs typeface="Miriam Fixed" panose="020B0509050101010101" pitchFamily="49" charset="-79"/>
              </a:rPr>
              <a:t>ALL </a:t>
            </a:r>
            <a:r>
              <a:rPr lang="en-US" dirty="0">
                <a:solidFill>
                  <a:schemeClr val="accent4"/>
                </a:solidFill>
                <a:latin typeface="Miriam Fixed" panose="020B0509050101010101" pitchFamily="49" charset="-79"/>
                <a:cs typeface="Miriam Fixed" panose="020B0509050101010101" pitchFamily="49" charset="-79"/>
              </a:rPr>
              <a:t>of the inputs must have a logic of 1 to trigger a high for the whole gate.</a:t>
            </a:r>
          </a:p>
          <a:p>
            <a:endParaRPr lang="en-US" dirty="0">
              <a:latin typeface="Miriam Fixed" panose="020B0509050101010101" pitchFamily="49" charset="-79"/>
              <a:cs typeface="Miriam Fixed" panose="020B0509050101010101" pitchFamily="49" charset="-79"/>
            </a:endParaRPr>
          </a:p>
        </p:txBody>
      </p:sp>
      <p:sp>
        <p:nvSpPr>
          <p:cNvPr id="3" name="TextBox 2"/>
          <p:cNvSpPr txBox="1"/>
          <p:nvPr/>
        </p:nvSpPr>
        <p:spPr>
          <a:xfrm>
            <a:off x="6855307" y="2266122"/>
            <a:ext cx="4197008" cy="1477328"/>
          </a:xfrm>
          <a:prstGeom prst="rect">
            <a:avLst/>
          </a:prstGeom>
          <a:noFill/>
        </p:spPr>
        <p:txBody>
          <a:bodyPr wrap="square" rtlCol="0">
            <a:spAutoFit/>
          </a:bodyPr>
          <a:lstStyle/>
          <a:p>
            <a:r>
              <a:rPr lang="en-US" dirty="0" smtClean="0">
                <a:solidFill>
                  <a:schemeClr val="accent2"/>
                </a:solidFill>
                <a:latin typeface="Miriam Fixed" panose="020B0509050101010101" pitchFamily="49" charset="-79"/>
                <a:cs typeface="Miriam Fixed" panose="020B0509050101010101" pitchFamily="49" charset="-79"/>
              </a:rPr>
              <a:t>TRUTH TABLE:</a:t>
            </a:r>
          </a:p>
          <a:p>
            <a:r>
              <a:rPr lang="en-US" dirty="0">
                <a:solidFill>
                  <a:schemeClr val="accent4"/>
                </a:solidFill>
                <a:latin typeface="Miriam Fixed" panose="020B0509050101010101" pitchFamily="49" charset="-79"/>
                <a:cs typeface="Miriam Fixed" panose="020B0509050101010101" pitchFamily="49" charset="-79"/>
              </a:rPr>
              <a:t>A truth table demonstrates what the output of a system will be for every possible input combination</a:t>
            </a:r>
            <a:r>
              <a:rPr lang="en-US" dirty="0" smtClean="0">
                <a:solidFill>
                  <a:schemeClr val="accent4"/>
                </a:solidFill>
                <a:latin typeface="Miriam Fixed" panose="020B0509050101010101" pitchFamily="49" charset="-79"/>
                <a:cs typeface="Miriam Fixed" panose="020B0509050101010101" pitchFamily="49" charset="-79"/>
              </a:rPr>
              <a:t>.</a:t>
            </a:r>
            <a:endParaRPr lang="en-US" dirty="0">
              <a:solidFill>
                <a:schemeClr val="accent4"/>
              </a:solidFill>
              <a:latin typeface="Miriam Fixed" panose="020B0509050101010101" pitchFamily="49" charset="-79"/>
              <a:cs typeface="Miriam Fixed" panose="020B0509050101010101" pitchFamily="49" charset="-79"/>
            </a:endParaRPr>
          </a:p>
        </p:txBody>
      </p:sp>
      <p:sp>
        <p:nvSpPr>
          <p:cNvPr id="8" name="TextBox 7"/>
          <p:cNvSpPr txBox="1"/>
          <p:nvPr/>
        </p:nvSpPr>
        <p:spPr>
          <a:xfrm>
            <a:off x="3750366" y="1732089"/>
            <a:ext cx="4835047" cy="369332"/>
          </a:xfrm>
          <a:prstGeom prst="rect">
            <a:avLst/>
          </a:prstGeom>
          <a:noFill/>
        </p:spPr>
        <p:txBody>
          <a:bodyPr wrap="square" rtlCol="0">
            <a:spAutoFit/>
          </a:bodyPr>
          <a:lstStyle/>
          <a:p>
            <a:pPr algn="ctr"/>
            <a:r>
              <a:rPr lang="en-US" dirty="0">
                <a:solidFill>
                  <a:schemeClr val="accent2"/>
                </a:solidFill>
                <a:latin typeface="OCR A Extended" panose="02010509020102010303" pitchFamily="50" charset="0"/>
              </a:rPr>
              <a:t>1 = Logic True, 0 = Logic False</a:t>
            </a:r>
            <a:endParaRPr lang="en-US" dirty="0">
              <a:latin typeface="OCR A Extended" panose="02010509020102010303" pitchFamily="50" charset="0"/>
            </a:endParaRPr>
          </a:p>
        </p:txBody>
      </p:sp>
    </p:spTree>
    <p:extLst>
      <p:ext uri="{BB962C8B-B14F-4D97-AF65-F5344CB8AC3E}">
        <p14:creationId xmlns:p14="http://schemas.microsoft.com/office/powerpoint/2010/main" val="28263890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437" y="1241523"/>
            <a:ext cx="10820400" cy="4024125"/>
          </a:xfrm>
        </p:spPr>
        <p:txBody>
          <a:bodyPr>
            <a:normAutofit fontScale="92500" lnSpcReduction="20000"/>
          </a:bodyPr>
          <a:lstStyle/>
          <a:p>
            <a:pPr marL="0" indent="0">
              <a:buNone/>
            </a:pPr>
            <a:r>
              <a:rPr lang="en-US" sz="4000" dirty="0" smtClean="0">
                <a:solidFill>
                  <a:schemeClr val="accent2"/>
                </a:solidFill>
                <a:latin typeface="OCR A Extended" panose="02010509020102010303" pitchFamily="50" charset="0"/>
              </a:rPr>
              <a:t>EQUIPMENT:</a:t>
            </a:r>
          </a:p>
          <a:p>
            <a:r>
              <a:rPr lang="en-US" sz="2000" dirty="0">
                <a:solidFill>
                  <a:srgbClr val="0070C0"/>
                </a:solidFill>
                <a:latin typeface="OCR A Extended" panose="02010509020102010303" pitchFamily="50" charset="0"/>
              </a:rPr>
              <a:t>Industrial Control Student Workbook Version </a:t>
            </a:r>
            <a:r>
              <a:rPr lang="en-US" sz="2000" dirty="0" smtClean="0">
                <a:solidFill>
                  <a:srgbClr val="0070C0"/>
                </a:solidFill>
                <a:latin typeface="OCR A Extended" panose="02010509020102010303" pitchFamily="50" charset="0"/>
              </a:rPr>
              <a:t>1.1</a:t>
            </a:r>
          </a:p>
          <a:p>
            <a:r>
              <a:rPr lang="en-US" sz="2000" dirty="0" smtClean="0">
                <a:solidFill>
                  <a:srgbClr val="0070C0"/>
                </a:solidFill>
                <a:latin typeface="OCR A Extended" panose="02010509020102010303" pitchFamily="50" charset="0"/>
              </a:rPr>
              <a:t>BASICSTAMP II device</a:t>
            </a:r>
          </a:p>
          <a:p>
            <a:r>
              <a:rPr lang="en-US" sz="2000" dirty="0" smtClean="0">
                <a:solidFill>
                  <a:srgbClr val="0070C0"/>
                </a:solidFill>
                <a:latin typeface="OCR A Extended" panose="02010509020102010303" pitchFamily="50" charset="0"/>
              </a:rPr>
              <a:t>BASICSTAMP program</a:t>
            </a:r>
          </a:p>
          <a:p>
            <a:r>
              <a:rPr lang="en-US" sz="2000" dirty="0" smtClean="0">
                <a:solidFill>
                  <a:srgbClr val="0070C0"/>
                </a:solidFill>
                <a:latin typeface="OCR A Extended" panose="02010509020102010303" pitchFamily="50" charset="0"/>
              </a:rPr>
              <a:t>1 10K Potentiometer (Variable Resistor</a:t>
            </a:r>
            <a:r>
              <a:rPr lang="en-US" sz="2000" dirty="0" smtClean="0">
                <a:solidFill>
                  <a:srgbClr val="0070C0"/>
                </a:solidFill>
                <a:latin typeface="OCR A Extended" panose="02010509020102010303" pitchFamily="50" charset="0"/>
              </a:rPr>
              <a:t>), VR</a:t>
            </a:r>
            <a:endParaRPr lang="en-US" sz="2000" dirty="0" smtClean="0">
              <a:solidFill>
                <a:srgbClr val="0070C0"/>
              </a:solidFill>
              <a:latin typeface="OCR A Extended" panose="02010509020102010303" pitchFamily="50" charset="0"/>
            </a:endParaRPr>
          </a:p>
          <a:p>
            <a:r>
              <a:rPr lang="en-US" sz="2000" dirty="0" smtClean="0">
                <a:solidFill>
                  <a:srgbClr val="0070C0"/>
                </a:solidFill>
                <a:latin typeface="OCR A Extended" panose="02010509020102010303" pitchFamily="50" charset="0"/>
              </a:rPr>
              <a:t>1 </a:t>
            </a:r>
            <a:r>
              <a:rPr lang="en-US" sz="2000" dirty="0" err="1" smtClean="0">
                <a:solidFill>
                  <a:srgbClr val="0070C0"/>
                </a:solidFill>
                <a:latin typeface="OCR A Extended" panose="02010509020102010303" pitchFamily="50" charset="0"/>
              </a:rPr>
              <a:t>uF</a:t>
            </a:r>
            <a:r>
              <a:rPr lang="en-US" sz="2000" dirty="0" smtClean="0">
                <a:solidFill>
                  <a:srgbClr val="0070C0"/>
                </a:solidFill>
                <a:latin typeface="OCR A Extended" panose="02010509020102010303" pitchFamily="50" charset="0"/>
              </a:rPr>
              <a:t> </a:t>
            </a:r>
            <a:r>
              <a:rPr lang="en-US" sz="2000" dirty="0" smtClean="0">
                <a:solidFill>
                  <a:srgbClr val="0070C0"/>
                </a:solidFill>
                <a:latin typeface="OCR A Extended" panose="02010509020102010303" pitchFamily="50" charset="0"/>
              </a:rPr>
              <a:t>Capacitor </a:t>
            </a:r>
            <a:endParaRPr lang="en-US" sz="2000" dirty="0" smtClean="0">
              <a:solidFill>
                <a:srgbClr val="0070C0"/>
              </a:solidFill>
              <a:latin typeface="OCR A Extended" panose="02010509020102010303" pitchFamily="50" charset="0"/>
            </a:endParaRPr>
          </a:p>
          <a:p>
            <a:r>
              <a:rPr lang="en-US" sz="2000" dirty="0" smtClean="0">
                <a:solidFill>
                  <a:srgbClr val="0070C0"/>
                </a:solidFill>
                <a:latin typeface="OCR A Extended" panose="02010509020102010303" pitchFamily="50" charset="0"/>
              </a:rPr>
              <a:t>1 red LED</a:t>
            </a:r>
          </a:p>
          <a:p>
            <a:r>
              <a:rPr lang="en-US" sz="2000" dirty="0">
                <a:solidFill>
                  <a:srgbClr val="0070C0"/>
                </a:solidFill>
                <a:latin typeface="OCR A Extended" panose="02010509020102010303" pitchFamily="50" charset="0"/>
              </a:rPr>
              <a:t>2</a:t>
            </a:r>
            <a:r>
              <a:rPr lang="en-US" sz="2000" dirty="0" smtClean="0">
                <a:solidFill>
                  <a:srgbClr val="0070C0"/>
                </a:solidFill>
                <a:latin typeface="OCR A Extended" panose="02010509020102010303" pitchFamily="50" charset="0"/>
              </a:rPr>
              <a:t> </a:t>
            </a:r>
            <a:r>
              <a:rPr lang="en-US" sz="2000" dirty="0" smtClean="0">
                <a:solidFill>
                  <a:srgbClr val="0070C0"/>
                </a:solidFill>
                <a:latin typeface="OCR A Extended" panose="02010509020102010303" pitchFamily="50" charset="0"/>
              </a:rPr>
              <a:t>22o ohm </a:t>
            </a:r>
            <a:r>
              <a:rPr lang="en-US" sz="2000" dirty="0" smtClean="0">
                <a:solidFill>
                  <a:srgbClr val="0070C0"/>
                </a:solidFill>
                <a:latin typeface="OCR A Extended" panose="02010509020102010303" pitchFamily="50" charset="0"/>
              </a:rPr>
              <a:t>resistors</a:t>
            </a:r>
          </a:p>
          <a:p>
            <a:r>
              <a:rPr lang="en-US" sz="2000" dirty="0" smtClean="0">
                <a:solidFill>
                  <a:srgbClr val="0070C0"/>
                </a:solidFill>
                <a:latin typeface="OCR A Extended" panose="02010509020102010303" pitchFamily="50" charset="0"/>
              </a:rPr>
              <a:t>1 10k ohm resistor</a:t>
            </a:r>
            <a:endParaRPr lang="en-US" sz="2000" dirty="0" smtClean="0">
              <a:solidFill>
                <a:srgbClr val="0070C0"/>
              </a:solidFill>
              <a:latin typeface="OCR A Extended" panose="02010509020102010303" pitchFamily="50" charset="0"/>
            </a:endParaRPr>
          </a:p>
          <a:p>
            <a:r>
              <a:rPr lang="en-US" sz="2000" dirty="0" smtClean="0">
                <a:solidFill>
                  <a:srgbClr val="0070C0"/>
                </a:solidFill>
                <a:latin typeface="OCR A Extended" panose="02010509020102010303" pitchFamily="50" charset="0"/>
              </a:rPr>
              <a:t>Small flat – headed screwdriver(to adjust variable resistor)</a:t>
            </a:r>
          </a:p>
          <a:p>
            <a:r>
              <a:rPr lang="en-US" sz="2000" dirty="0" smtClean="0">
                <a:solidFill>
                  <a:srgbClr val="0070C0"/>
                </a:solidFill>
                <a:latin typeface="OCR A Extended" panose="02010509020102010303" pitchFamily="50" charset="0"/>
              </a:rPr>
              <a:t>Assorted Wiring</a:t>
            </a:r>
            <a:endParaRPr lang="en-US" sz="2000" dirty="0">
              <a:solidFill>
                <a:srgbClr val="0070C0"/>
              </a:solidFill>
              <a:latin typeface="OCR A Extended" panose="02010509020102010303" pitchFamily="50" charset="0"/>
            </a:endParaRPr>
          </a:p>
        </p:txBody>
      </p:sp>
      <p:sp>
        <p:nvSpPr>
          <p:cNvPr id="2" name="TextBox 1"/>
          <p:cNvSpPr txBox="1"/>
          <p:nvPr/>
        </p:nvSpPr>
        <p:spPr>
          <a:xfrm>
            <a:off x="726583" y="5009882"/>
            <a:ext cx="10818254" cy="1631216"/>
          </a:xfrm>
          <a:prstGeom prst="rect">
            <a:avLst/>
          </a:prstGeom>
          <a:noFill/>
        </p:spPr>
        <p:txBody>
          <a:bodyPr wrap="square" rtlCol="0">
            <a:spAutoFit/>
          </a:bodyPr>
          <a:lstStyle/>
          <a:p>
            <a:r>
              <a:rPr lang="en-US" sz="4000" dirty="0" smtClean="0">
                <a:solidFill>
                  <a:schemeClr val="accent2"/>
                </a:solidFill>
                <a:latin typeface="OCR A Extended" panose="02010509020102010303" pitchFamily="50" charset="0"/>
              </a:rPr>
              <a:t>OBJECTIVE:</a:t>
            </a:r>
          </a:p>
          <a:p>
            <a:r>
              <a:rPr lang="en-US" sz="2000" dirty="0" smtClean="0">
                <a:solidFill>
                  <a:schemeClr val="accent4"/>
                </a:solidFill>
                <a:latin typeface="OCR A Extended" panose="02010509020102010303" pitchFamily="50" charset="0"/>
              </a:rPr>
              <a:t>TO Combine the understanding of a digital program and outputs with that of an ANALOG input and to use the DEBUG process to display the effects.</a:t>
            </a:r>
            <a:endParaRPr lang="en-US" sz="4000"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3740261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PROCEDURE:</a:t>
            </a:r>
            <a:endParaRPr lang="en-US" dirty="0">
              <a:solidFill>
                <a:schemeClr val="accent2"/>
              </a:solidFill>
              <a:latin typeface="OCR A Extended" panose="02010509020102010303" pitchFamily="50" charset="0"/>
            </a:endParaRPr>
          </a:p>
        </p:txBody>
      </p:sp>
      <p:sp>
        <p:nvSpPr>
          <p:cNvPr id="3" name="Content Placeholder 2"/>
          <p:cNvSpPr>
            <a:spLocks noGrp="1"/>
          </p:cNvSpPr>
          <p:nvPr>
            <p:ph idx="1"/>
          </p:nvPr>
        </p:nvSpPr>
        <p:spPr>
          <a:xfrm>
            <a:off x="685800" y="2194560"/>
            <a:ext cx="10820400" cy="4257755"/>
          </a:xfrm>
        </p:spPr>
        <p:txBody>
          <a:bodyPr>
            <a:normAutofit lnSpcReduction="10000"/>
          </a:bodyPr>
          <a:lstStyle/>
          <a:p>
            <a:r>
              <a:rPr lang="en-US" dirty="0" smtClean="0">
                <a:solidFill>
                  <a:schemeClr val="accent4"/>
                </a:solidFill>
                <a:latin typeface="OCR A Extended" panose="02010509020102010303" pitchFamily="50" charset="0"/>
              </a:rPr>
              <a:t> In the Industrial </a:t>
            </a:r>
            <a:r>
              <a:rPr lang="en-US" dirty="0">
                <a:solidFill>
                  <a:schemeClr val="accent4"/>
                </a:solidFill>
                <a:latin typeface="OCR A Extended" panose="02010509020102010303" pitchFamily="50" charset="0"/>
              </a:rPr>
              <a:t>Control Student Workbook Version </a:t>
            </a:r>
            <a:r>
              <a:rPr lang="en-US" dirty="0" smtClean="0">
                <a:solidFill>
                  <a:schemeClr val="accent4"/>
                </a:solidFill>
                <a:latin typeface="OCR A Extended" panose="02010509020102010303" pitchFamily="50" charset="0"/>
              </a:rPr>
              <a:t>1.1</a:t>
            </a:r>
            <a:r>
              <a:rPr lang="en-US" dirty="0">
                <a:solidFill>
                  <a:schemeClr val="accent4"/>
                </a:solidFill>
                <a:latin typeface="OCR A Extended" panose="02010509020102010303" pitchFamily="50" charset="0"/>
              </a:rPr>
              <a:t>, instructions </a:t>
            </a:r>
            <a:r>
              <a:rPr lang="en-US" dirty="0" smtClean="0">
                <a:solidFill>
                  <a:schemeClr val="accent4"/>
                </a:solidFill>
                <a:latin typeface="OCR A Extended" panose="02010509020102010303" pitchFamily="50" charset="0"/>
              </a:rPr>
              <a:t>for </a:t>
            </a:r>
            <a:r>
              <a:rPr lang="en-US" dirty="0">
                <a:solidFill>
                  <a:schemeClr val="accent4"/>
                </a:solidFill>
                <a:latin typeface="OCR A Extended" panose="02010509020102010303" pitchFamily="50" charset="0"/>
              </a:rPr>
              <a:t>Experiment #1, Exercise #3, Analog Data Input</a:t>
            </a:r>
            <a:r>
              <a:rPr lang="en-US" dirty="0" smtClean="0">
                <a:solidFill>
                  <a:schemeClr val="accent4"/>
                </a:solidFill>
                <a:latin typeface="OCR A Extended" panose="02010509020102010303" pitchFamily="50" charset="0"/>
              </a:rPr>
              <a:t>, were located. </a:t>
            </a:r>
          </a:p>
          <a:p>
            <a:r>
              <a:rPr lang="en-US" dirty="0" smtClean="0">
                <a:solidFill>
                  <a:schemeClr val="accent4"/>
                </a:solidFill>
                <a:latin typeface="OCR A Extended" panose="02010509020102010303" pitchFamily="50" charset="0"/>
              </a:rPr>
              <a:t>A</a:t>
            </a:r>
            <a:r>
              <a:rPr lang="en-US" dirty="0" smtClean="0">
                <a:solidFill>
                  <a:schemeClr val="accent4"/>
                </a:solidFill>
                <a:latin typeface="OCR A Extended" panose="02010509020102010303" pitchFamily="50" charset="0"/>
              </a:rPr>
              <a:t> </a:t>
            </a:r>
            <a:r>
              <a:rPr lang="en-US" dirty="0">
                <a:solidFill>
                  <a:schemeClr val="accent4"/>
                </a:solidFill>
                <a:latin typeface="OCR A Extended" panose="02010509020102010303" pitchFamily="50" charset="0"/>
              </a:rPr>
              <a:t>program </a:t>
            </a:r>
            <a:r>
              <a:rPr lang="en-US" dirty="0" smtClean="0">
                <a:solidFill>
                  <a:schemeClr val="accent4"/>
                </a:solidFill>
                <a:latin typeface="OCR A Extended" panose="02010509020102010303" pitchFamily="50" charset="0"/>
              </a:rPr>
              <a:t> was Composed to simulate the process </a:t>
            </a:r>
            <a:r>
              <a:rPr lang="en-US" dirty="0">
                <a:solidFill>
                  <a:schemeClr val="accent4"/>
                </a:solidFill>
                <a:latin typeface="OCR A Extended" panose="02010509020102010303" pitchFamily="50" charset="0"/>
              </a:rPr>
              <a:t>of a </a:t>
            </a:r>
            <a:r>
              <a:rPr lang="en-US" dirty="0" smtClean="0">
                <a:solidFill>
                  <a:schemeClr val="accent4"/>
                </a:solidFill>
                <a:latin typeface="OCR A Extended" panose="02010509020102010303" pitchFamily="50" charset="0"/>
              </a:rPr>
              <a:t>Heater</a:t>
            </a:r>
            <a:r>
              <a:rPr lang="en-US" dirty="0" smtClean="0">
                <a:solidFill>
                  <a:schemeClr val="accent4"/>
                </a:solidFill>
                <a:latin typeface="OCR A Extended" panose="02010509020102010303" pitchFamily="50" charset="0"/>
              </a:rPr>
              <a:t> Control, </a:t>
            </a:r>
            <a:r>
              <a:rPr lang="en-US" dirty="0">
                <a:solidFill>
                  <a:schemeClr val="accent4"/>
                </a:solidFill>
                <a:latin typeface="OCR A Extended" panose="02010509020102010303" pitchFamily="50" charset="0"/>
              </a:rPr>
              <a:t>using an RC network with a capacitor and potentiometer</a:t>
            </a:r>
            <a:r>
              <a:rPr lang="en-US" dirty="0" smtClean="0">
                <a:solidFill>
                  <a:schemeClr val="accent4"/>
                </a:solidFill>
                <a:latin typeface="OCR A Extended" panose="02010509020102010303" pitchFamily="50" charset="0"/>
              </a:rPr>
              <a:t>. </a:t>
            </a:r>
          </a:p>
          <a:p>
            <a:r>
              <a:rPr lang="en-US" dirty="0">
                <a:solidFill>
                  <a:schemeClr val="accent4"/>
                </a:solidFill>
                <a:latin typeface="OCR A Extended" panose="02010509020102010303" pitchFamily="50" charset="0"/>
              </a:rPr>
              <a:t>T</a:t>
            </a:r>
            <a:r>
              <a:rPr lang="en-US" dirty="0" smtClean="0">
                <a:solidFill>
                  <a:schemeClr val="accent4"/>
                </a:solidFill>
                <a:latin typeface="OCR A Extended" panose="02010509020102010303" pitchFamily="50" charset="0"/>
              </a:rPr>
              <a:t>he temperature was represented by the Potentiometer (Variable Resistor) and could be increased or decreased using a small flat-headed screwdriver to precisely turn the variable screw on top of the resistor. </a:t>
            </a:r>
            <a:r>
              <a:rPr lang="en-US" dirty="0" smtClean="0">
                <a:solidFill>
                  <a:schemeClr val="accent4"/>
                </a:solidFill>
                <a:latin typeface="OCR A Extended" panose="02010509020102010303" pitchFamily="50" charset="0"/>
              </a:rPr>
              <a:t>This “heat” was</a:t>
            </a:r>
            <a:r>
              <a:rPr lang="en-US" dirty="0" smtClean="0">
                <a:solidFill>
                  <a:schemeClr val="accent4"/>
                </a:solidFill>
                <a:latin typeface="OCR A Extended" panose="02010509020102010303" pitchFamily="50" charset="0"/>
              </a:rPr>
              <a:t> </a:t>
            </a:r>
            <a:r>
              <a:rPr lang="en-US" dirty="0">
                <a:solidFill>
                  <a:schemeClr val="accent4"/>
                </a:solidFill>
                <a:latin typeface="OCR A Extended" panose="02010509020102010303" pitchFamily="50" charset="0"/>
              </a:rPr>
              <a:t>monitored and </a:t>
            </a:r>
            <a:r>
              <a:rPr lang="en-US" dirty="0" smtClean="0">
                <a:solidFill>
                  <a:schemeClr val="accent4"/>
                </a:solidFill>
                <a:latin typeface="OCR A Extended" panose="02010509020102010303" pitchFamily="50" charset="0"/>
              </a:rPr>
              <a:t>the heater </a:t>
            </a:r>
            <a:r>
              <a:rPr lang="en-US" dirty="0" smtClean="0">
                <a:solidFill>
                  <a:schemeClr val="accent4"/>
                </a:solidFill>
                <a:latin typeface="OCR A Extended" panose="02010509020102010303" pitchFamily="50" charset="0"/>
              </a:rPr>
              <a:t>was</a:t>
            </a:r>
            <a:r>
              <a:rPr lang="en-US" dirty="0" smtClean="0">
                <a:solidFill>
                  <a:schemeClr val="accent4"/>
                </a:solidFill>
                <a:latin typeface="OCR A Extended" panose="02010509020102010303" pitchFamily="50" charset="0"/>
              </a:rPr>
              <a:t> energized (RED LED ON) </a:t>
            </a:r>
            <a:r>
              <a:rPr lang="en-US" dirty="0">
                <a:solidFill>
                  <a:schemeClr val="accent4"/>
                </a:solidFill>
                <a:latin typeface="OCR A Extended" panose="02010509020102010303" pitchFamily="50" charset="0"/>
              </a:rPr>
              <a:t>below 100 degrees and de-energized </a:t>
            </a:r>
            <a:r>
              <a:rPr lang="en-US" dirty="0" smtClean="0">
                <a:solidFill>
                  <a:schemeClr val="accent4"/>
                </a:solidFill>
                <a:latin typeface="OCR A Extended" panose="02010509020102010303" pitchFamily="50" charset="0"/>
              </a:rPr>
              <a:t>(RED LED OFF) above </a:t>
            </a:r>
            <a:r>
              <a:rPr lang="en-US" dirty="0">
                <a:solidFill>
                  <a:schemeClr val="accent4"/>
                </a:solidFill>
                <a:latin typeface="OCR A Extended" panose="02010509020102010303" pitchFamily="50" charset="0"/>
              </a:rPr>
              <a:t>120 </a:t>
            </a:r>
            <a:r>
              <a:rPr lang="en-US" dirty="0" smtClean="0">
                <a:solidFill>
                  <a:schemeClr val="accent4"/>
                </a:solidFill>
                <a:latin typeface="OCR A Extended" panose="02010509020102010303" pitchFamily="50" charset="0"/>
              </a:rPr>
              <a:t>degrees. </a:t>
            </a:r>
            <a:r>
              <a:rPr lang="en-US" dirty="0">
                <a:solidFill>
                  <a:schemeClr val="accent4"/>
                </a:solidFill>
                <a:latin typeface="OCR A Extended" panose="02010509020102010303" pitchFamily="50" charset="0"/>
              </a:rPr>
              <a:t>T</a:t>
            </a:r>
            <a:r>
              <a:rPr lang="en-US" dirty="0" smtClean="0">
                <a:solidFill>
                  <a:schemeClr val="accent4"/>
                </a:solidFill>
                <a:latin typeface="OCR A Extended" panose="02010509020102010303" pitchFamily="50" charset="0"/>
              </a:rPr>
              <a:t>he </a:t>
            </a:r>
            <a:r>
              <a:rPr lang="en-US" dirty="0">
                <a:solidFill>
                  <a:schemeClr val="accent4"/>
                </a:solidFill>
                <a:latin typeface="OCR A Extended" panose="02010509020102010303" pitchFamily="50" charset="0"/>
              </a:rPr>
              <a:t>Debug window </a:t>
            </a:r>
            <a:r>
              <a:rPr lang="en-US" dirty="0" smtClean="0">
                <a:solidFill>
                  <a:schemeClr val="accent4"/>
                </a:solidFill>
                <a:latin typeface="OCR A Extended" panose="02010509020102010303" pitchFamily="50" charset="0"/>
              </a:rPr>
              <a:t>was used to </a:t>
            </a:r>
            <a:r>
              <a:rPr lang="en-US" dirty="0">
                <a:solidFill>
                  <a:schemeClr val="accent4"/>
                </a:solidFill>
                <a:latin typeface="OCR A Extended" panose="02010509020102010303" pitchFamily="50" charset="0"/>
              </a:rPr>
              <a:t>display </a:t>
            </a:r>
            <a:r>
              <a:rPr lang="en-US" dirty="0" smtClean="0">
                <a:solidFill>
                  <a:schemeClr val="accent4"/>
                </a:solidFill>
                <a:latin typeface="OCR A Extended" panose="02010509020102010303" pitchFamily="50" charset="0"/>
              </a:rPr>
              <a:t>the</a:t>
            </a:r>
            <a:r>
              <a:rPr lang="en-US" dirty="0" smtClean="0">
                <a:solidFill>
                  <a:schemeClr val="accent4"/>
                </a:solidFill>
                <a:latin typeface="OCR A Extended" panose="02010509020102010303" pitchFamily="50" charset="0"/>
              </a:rPr>
              <a:t> </a:t>
            </a:r>
            <a:r>
              <a:rPr lang="en-US" dirty="0">
                <a:solidFill>
                  <a:schemeClr val="accent4"/>
                </a:solidFill>
                <a:latin typeface="OCR A Extended" panose="02010509020102010303" pitchFamily="50" charset="0"/>
              </a:rPr>
              <a:t>temperature and status of the heater.</a:t>
            </a:r>
          </a:p>
          <a:p>
            <a:endParaRPr lang="en-US" dirty="0"/>
          </a:p>
        </p:txBody>
      </p:sp>
    </p:spTree>
    <p:extLst>
      <p:ext uri="{BB962C8B-B14F-4D97-AF65-F5344CB8AC3E}">
        <p14:creationId xmlns:p14="http://schemas.microsoft.com/office/powerpoint/2010/main" val="19082567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accent2"/>
                </a:solidFill>
                <a:latin typeface="OCR A Extended" panose="02010509020102010303" pitchFamily="50" charset="0"/>
              </a:rPr>
              <a:t>Basicstamp</a:t>
            </a:r>
            <a:r>
              <a:rPr lang="en-US" dirty="0" smtClean="0">
                <a:solidFill>
                  <a:schemeClr val="accent2"/>
                </a:solidFill>
                <a:latin typeface="OCR A Extended" panose="02010509020102010303" pitchFamily="50" charset="0"/>
              </a:rPr>
              <a:t> II board setup:</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8019" t="15720" r="8049" b="24597"/>
          <a:stretch/>
        </p:blipFill>
        <p:spPr>
          <a:xfrm>
            <a:off x="5641159" y="2682573"/>
            <a:ext cx="6550841" cy="417542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2573"/>
            <a:ext cx="5641159" cy="4175427"/>
          </a:xfrm>
          <a:prstGeom prst="rect">
            <a:avLst/>
          </a:prstGeom>
        </p:spPr>
      </p:pic>
      <p:cxnSp>
        <p:nvCxnSpPr>
          <p:cNvPr id="6" name="Straight Arrow Connector 5"/>
          <p:cNvCxnSpPr/>
          <p:nvPr/>
        </p:nvCxnSpPr>
        <p:spPr>
          <a:xfrm flipH="1">
            <a:off x="1081222" y="4011769"/>
            <a:ext cx="12879" cy="540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1088" y="3693953"/>
            <a:ext cx="1499661" cy="369332"/>
          </a:xfrm>
          <a:prstGeom prst="rect">
            <a:avLst/>
          </a:prstGeom>
          <a:solidFill>
            <a:schemeClr val="accent1"/>
          </a:solidFill>
        </p:spPr>
        <p:txBody>
          <a:bodyPr wrap="square" rtlCol="0">
            <a:spAutoFit/>
          </a:bodyPr>
          <a:lstStyle/>
          <a:p>
            <a:pPr algn="ctr"/>
            <a:r>
              <a:rPr lang="en-US" dirty="0" smtClean="0">
                <a:solidFill>
                  <a:schemeClr val="bg1"/>
                </a:solidFill>
              </a:rPr>
              <a:t>Input Pin</a:t>
            </a:r>
            <a:endParaRPr lang="en-US" dirty="0">
              <a:solidFill>
                <a:schemeClr val="bg1"/>
              </a:solidFill>
            </a:endParaRPr>
          </a:p>
        </p:txBody>
      </p:sp>
      <p:cxnSp>
        <p:nvCxnSpPr>
          <p:cNvPr id="8" name="Straight Arrow Connector 7"/>
          <p:cNvCxnSpPr/>
          <p:nvPr/>
        </p:nvCxnSpPr>
        <p:spPr>
          <a:xfrm flipH="1">
            <a:off x="6785232" y="3290163"/>
            <a:ext cx="12879" cy="540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67184" y="2940150"/>
            <a:ext cx="1499661" cy="369332"/>
          </a:xfrm>
          <a:prstGeom prst="rect">
            <a:avLst/>
          </a:prstGeom>
          <a:solidFill>
            <a:schemeClr val="accent1"/>
          </a:solidFill>
        </p:spPr>
        <p:txBody>
          <a:bodyPr wrap="square" rtlCol="0">
            <a:spAutoFit/>
          </a:bodyPr>
          <a:lstStyle/>
          <a:p>
            <a:pPr algn="ctr"/>
            <a:r>
              <a:rPr lang="en-US" dirty="0" smtClean="0">
                <a:solidFill>
                  <a:schemeClr val="bg1"/>
                </a:solidFill>
              </a:rPr>
              <a:t>Out</a:t>
            </a:r>
            <a:r>
              <a:rPr lang="en-US" dirty="0" smtClean="0">
                <a:solidFill>
                  <a:schemeClr val="bg1"/>
                </a:solidFill>
              </a:rPr>
              <a:t>put Pin</a:t>
            </a:r>
            <a:endParaRPr lang="en-US" dirty="0">
              <a:solidFill>
                <a:schemeClr val="bg1"/>
              </a:solidFill>
            </a:endParaRPr>
          </a:p>
        </p:txBody>
      </p:sp>
      <p:cxnSp>
        <p:nvCxnSpPr>
          <p:cNvPr id="10" name="Straight Arrow Connector 9"/>
          <p:cNvCxnSpPr/>
          <p:nvPr/>
        </p:nvCxnSpPr>
        <p:spPr>
          <a:xfrm flipH="1">
            <a:off x="2824544" y="3490174"/>
            <a:ext cx="801986" cy="540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620090" y="3309482"/>
            <a:ext cx="1499661" cy="369332"/>
          </a:xfrm>
          <a:prstGeom prst="rect">
            <a:avLst/>
          </a:prstGeom>
          <a:solidFill>
            <a:schemeClr val="accent1"/>
          </a:solidFill>
        </p:spPr>
        <p:txBody>
          <a:bodyPr wrap="square" rtlCol="0">
            <a:spAutoFit/>
          </a:bodyPr>
          <a:lstStyle/>
          <a:p>
            <a:pPr algn="ctr"/>
            <a:r>
              <a:rPr lang="en-US" dirty="0" smtClean="0">
                <a:solidFill>
                  <a:schemeClr val="bg1"/>
                </a:solidFill>
              </a:rPr>
              <a:t>Capacitor</a:t>
            </a:r>
            <a:endParaRPr lang="en-US" dirty="0">
              <a:solidFill>
                <a:schemeClr val="bg1"/>
              </a:solidFill>
            </a:endParaRPr>
          </a:p>
        </p:txBody>
      </p:sp>
      <p:sp>
        <p:nvSpPr>
          <p:cNvPr id="14" name="Oval 13"/>
          <p:cNvSpPr/>
          <p:nvPr/>
        </p:nvSpPr>
        <p:spPr>
          <a:xfrm>
            <a:off x="1957589" y="4732986"/>
            <a:ext cx="938011" cy="1390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895600" y="5243779"/>
            <a:ext cx="2224151" cy="369332"/>
          </a:xfrm>
          <a:prstGeom prst="rect">
            <a:avLst/>
          </a:prstGeom>
          <a:solidFill>
            <a:schemeClr val="accent1"/>
          </a:solidFill>
        </p:spPr>
        <p:txBody>
          <a:bodyPr wrap="square" rtlCol="0">
            <a:spAutoFit/>
          </a:bodyPr>
          <a:lstStyle/>
          <a:p>
            <a:pPr algn="ctr"/>
            <a:r>
              <a:rPr lang="en-US" dirty="0" smtClean="0">
                <a:solidFill>
                  <a:schemeClr val="bg1"/>
                </a:solidFill>
              </a:rPr>
              <a:t>Variable Resistor</a:t>
            </a:r>
            <a:endParaRPr lang="en-US" dirty="0">
              <a:solidFill>
                <a:schemeClr val="bg1"/>
              </a:solidFill>
            </a:endParaRPr>
          </a:p>
        </p:txBody>
      </p:sp>
    </p:spTree>
    <p:extLst>
      <p:ext uri="{BB962C8B-B14F-4D97-AF65-F5344CB8AC3E}">
        <p14:creationId xmlns:p14="http://schemas.microsoft.com/office/powerpoint/2010/main" val="17298436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4757" y="353657"/>
            <a:ext cx="5125082" cy="1927313"/>
          </a:xfrm>
        </p:spPr>
        <p:txBody>
          <a:bodyPr>
            <a:normAutofit/>
          </a:bodyPr>
          <a:lstStyle/>
          <a:p>
            <a:r>
              <a:rPr lang="en-US" dirty="0" smtClean="0">
                <a:solidFill>
                  <a:schemeClr val="accent2"/>
                </a:solidFill>
                <a:latin typeface="OCR A Extended" panose="02010509020102010303" pitchFamily="50" charset="0"/>
              </a:rPr>
              <a:t>Temp sensor/heater Program:</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381118" cy="6858000"/>
          </a:xfrm>
        </p:spPr>
      </p:pic>
      <p:sp>
        <p:nvSpPr>
          <p:cNvPr id="5" name="TextBox 4"/>
          <p:cNvSpPr txBox="1"/>
          <p:nvPr/>
        </p:nvSpPr>
        <p:spPr>
          <a:xfrm>
            <a:off x="7972643" y="2714760"/>
            <a:ext cx="3997817" cy="3970318"/>
          </a:xfrm>
          <a:prstGeom prst="rect">
            <a:avLst/>
          </a:prstGeom>
          <a:noFill/>
        </p:spPr>
        <p:txBody>
          <a:bodyPr wrap="square" rtlCol="0">
            <a:spAutoFit/>
          </a:bodyPr>
          <a:lstStyle/>
          <a:p>
            <a:r>
              <a:rPr lang="en-US" dirty="0" smtClean="0"/>
              <a:t>KEY:</a:t>
            </a:r>
            <a:endParaRPr lang="en-US" dirty="0"/>
          </a:p>
          <a:p>
            <a:endParaRPr lang="en-US" dirty="0" smtClean="0">
              <a:solidFill>
                <a:schemeClr val="accent4"/>
              </a:solidFill>
            </a:endParaRPr>
          </a:p>
          <a:p>
            <a:r>
              <a:rPr lang="en-US" dirty="0" smtClean="0">
                <a:solidFill>
                  <a:schemeClr val="accent4"/>
                </a:solidFill>
              </a:rPr>
              <a:t>Green Text</a:t>
            </a:r>
            <a:r>
              <a:rPr lang="en-US" dirty="0" smtClean="0"/>
              <a:t> </a:t>
            </a:r>
            <a:r>
              <a:rPr lang="en-US" dirty="0" smtClean="0">
                <a:solidFill>
                  <a:schemeClr val="accent2"/>
                </a:solidFill>
              </a:rPr>
              <a:t>= Comments, A description of each line of code</a:t>
            </a:r>
          </a:p>
          <a:p>
            <a:endParaRPr lang="en-US" dirty="0"/>
          </a:p>
          <a:p>
            <a:r>
              <a:rPr lang="en-US" dirty="0" smtClean="0">
                <a:solidFill>
                  <a:srgbClr val="0070C0"/>
                </a:solidFill>
              </a:rPr>
              <a:t>Blue Text </a:t>
            </a:r>
            <a:r>
              <a:rPr lang="en-US" dirty="0" smtClean="0">
                <a:solidFill>
                  <a:schemeClr val="accent2"/>
                </a:solidFill>
              </a:rPr>
              <a:t>= Commands, A specified word for the BASICSTAMP program to perform a certain function.</a:t>
            </a:r>
          </a:p>
          <a:p>
            <a:endParaRPr lang="en-US" dirty="0"/>
          </a:p>
          <a:p>
            <a:r>
              <a:rPr lang="en-US" dirty="0" smtClean="0"/>
              <a:t>Black Text </a:t>
            </a:r>
            <a:r>
              <a:rPr lang="en-US" dirty="0" smtClean="0">
                <a:solidFill>
                  <a:schemeClr val="accent2"/>
                </a:solidFill>
              </a:rPr>
              <a:t>= Titles of variables and routines in the program.</a:t>
            </a:r>
          </a:p>
          <a:p>
            <a:endParaRPr lang="en-US" dirty="0">
              <a:solidFill>
                <a:schemeClr val="accent2"/>
              </a:solidFill>
            </a:endParaRPr>
          </a:p>
          <a:p>
            <a:r>
              <a:rPr lang="en-US" dirty="0" smtClean="0">
                <a:solidFill>
                  <a:schemeClr val="accent1"/>
                </a:solidFill>
              </a:rPr>
              <a:t>Red Text </a:t>
            </a:r>
            <a:r>
              <a:rPr lang="en-US" dirty="0" smtClean="0">
                <a:solidFill>
                  <a:schemeClr val="accent2"/>
                </a:solidFill>
              </a:rPr>
              <a:t>= Debug command.</a:t>
            </a:r>
            <a:endParaRPr lang="en-US" dirty="0">
              <a:solidFill>
                <a:schemeClr val="accent1"/>
              </a:solidFill>
            </a:endParaRPr>
          </a:p>
        </p:txBody>
      </p:sp>
      <p:sp>
        <p:nvSpPr>
          <p:cNvPr id="6" name="Right Brace 5"/>
          <p:cNvSpPr/>
          <p:nvPr/>
        </p:nvSpPr>
        <p:spPr>
          <a:xfrm>
            <a:off x="6091678" y="173120"/>
            <a:ext cx="289440" cy="78239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6381118" y="364262"/>
            <a:ext cx="927278" cy="400110"/>
          </a:xfrm>
          <a:prstGeom prst="rect">
            <a:avLst/>
          </a:prstGeom>
          <a:solidFill>
            <a:schemeClr val="accent1"/>
          </a:solidFill>
        </p:spPr>
        <p:txBody>
          <a:bodyPr wrap="square" rtlCol="0">
            <a:spAutoFit/>
          </a:bodyPr>
          <a:lstStyle/>
          <a:p>
            <a:pPr algn="ctr"/>
            <a:r>
              <a:rPr lang="en-US" sz="1000" dirty="0" smtClean="0">
                <a:solidFill>
                  <a:schemeClr val="bg1"/>
                </a:solidFill>
              </a:rPr>
              <a:t>Define variables</a:t>
            </a:r>
            <a:endParaRPr lang="en-US" sz="1000" dirty="0">
              <a:solidFill>
                <a:schemeClr val="bg1"/>
              </a:solidFill>
            </a:endParaRPr>
          </a:p>
        </p:txBody>
      </p:sp>
      <p:sp>
        <p:nvSpPr>
          <p:cNvPr id="8" name="Right Brace 7"/>
          <p:cNvSpPr/>
          <p:nvPr/>
        </p:nvSpPr>
        <p:spPr>
          <a:xfrm>
            <a:off x="6079697" y="1013484"/>
            <a:ext cx="247946" cy="53198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6371273" y="1036121"/>
            <a:ext cx="1261612" cy="553998"/>
          </a:xfrm>
          <a:prstGeom prst="rect">
            <a:avLst/>
          </a:prstGeom>
          <a:solidFill>
            <a:schemeClr val="accent1"/>
          </a:solidFill>
        </p:spPr>
        <p:txBody>
          <a:bodyPr wrap="square" rtlCol="0">
            <a:spAutoFit/>
          </a:bodyPr>
          <a:lstStyle/>
          <a:p>
            <a:pPr algn="ctr"/>
            <a:r>
              <a:rPr lang="en-US" sz="1000" dirty="0" smtClean="0">
                <a:solidFill>
                  <a:schemeClr val="bg1"/>
                </a:solidFill>
              </a:rPr>
              <a:t>Define Pins</a:t>
            </a:r>
          </a:p>
          <a:p>
            <a:pPr algn="ctr"/>
            <a:r>
              <a:rPr lang="en-US" sz="1000" dirty="0" smtClean="0">
                <a:solidFill>
                  <a:schemeClr val="bg1"/>
                </a:solidFill>
              </a:rPr>
              <a:t>And Initial Conditions</a:t>
            </a:r>
            <a:endParaRPr lang="en-US" sz="1000" dirty="0">
              <a:solidFill>
                <a:schemeClr val="bg1"/>
              </a:solidFill>
            </a:endParaRPr>
          </a:p>
        </p:txBody>
      </p:sp>
      <p:sp>
        <p:nvSpPr>
          <p:cNvPr id="10" name="Right Brace 9"/>
          <p:cNvSpPr/>
          <p:nvPr/>
        </p:nvSpPr>
        <p:spPr>
          <a:xfrm>
            <a:off x="6080407" y="1756772"/>
            <a:ext cx="300711" cy="80217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6371273" y="2034749"/>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MAIN LOOP</a:t>
            </a:r>
            <a:endParaRPr lang="en-US" sz="1000" dirty="0">
              <a:solidFill>
                <a:schemeClr val="bg1"/>
              </a:solidFill>
            </a:endParaRPr>
          </a:p>
        </p:txBody>
      </p:sp>
      <p:sp>
        <p:nvSpPr>
          <p:cNvPr id="12" name="Right Brace 11"/>
          <p:cNvSpPr/>
          <p:nvPr/>
        </p:nvSpPr>
        <p:spPr>
          <a:xfrm>
            <a:off x="6077845" y="2756034"/>
            <a:ext cx="303273" cy="139096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6381118" y="3228945"/>
            <a:ext cx="1392522" cy="400110"/>
          </a:xfrm>
          <a:prstGeom prst="rect">
            <a:avLst/>
          </a:prstGeom>
          <a:solidFill>
            <a:schemeClr val="accent1"/>
          </a:solidFill>
        </p:spPr>
        <p:txBody>
          <a:bodyPr wrap="square" rtlCol="0">
            <a:spAutoFit/>
          </a:bodyPr>
          <a:lstStyle/>
          <a:p>
            <a:pPr algn="ctr"/>
            <a:r>
              <a:rPr lang="en-US" sz="1000" dirty="0" smtClean="0">
                <a:solidFill>
                  <a:schemeClr val="bg1"/>
                </a:solidFill>
              </a:rPr>
              <a:t>READ VR</a:t>
            </a:r>
          </a:p>
          <a:p>
            <a:pPr algn="ctr"/>
            <a:r>
              <a:rPr lang="en-US" sz="1000" dirty="0" smtClean="0">
                <a:solidFill>
                  <a:schemeClr val="bg1"/>
                </a:solidFill>
              </a:rPr>
              <a:t>Initialize DEBUG</a:t>
            </a:r>
            <a:endParaRPr lang="en-US" sz="1000" dirty="0">
              <a:solidFill>
                <a:schemeClr val="bg1"/>
              </a:solidFill>
            </a:endParaRPr>
          </a:p>
        </p:txBody>
      </p:sp>
      <p:sp>
        <p:nvSpPr>
          <p:cNvPr id="14" name="Right Brace 13"/>
          <p:cNvSpPr/>
          <p:nvPr/>
        </p:nvSpPr>
        <p:spPr>
          <a:xfrm>
            <a:off x="6076504" y="4398235"/>
            <a:ext cx="304613" cy="91674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6381118" y="4656554"/>
            <a:ext cx="1392522" cy="400110"/>
          </a:xfrm>
          <a:prstGeom prst="rect">
            <a:avLst/>
          </a:prstGeom>
          <a:solidFill>
            <a:schemeClr val="accent1"/>
          </a:solidFill>
        </p:spPr>
        <p:txBody>
          <a:bodyPr wrap="square" rtlCol="0">
            <a:spAutoFit/>
          </a:bodyPr>
          <a:lstStyle/>
          <a:p>
            <a:pPr algn="ctr"/>
            <a:r>
              <a:rPr lang="en-US" sz="1000" dirty="0" smtClean="0">
                <a:solidFill>
                  <a:schemeClr val="bg1"/>
                </a:solidFill>
              </a:rPr>
              <a:t>IF VR is Low enough</a:t>
            </a:r>
          </a:p>
          <a:p>
            <a:pPr algn="ctr"/>
            <a:r>
              <a:rPr lang="en-US" sz="1000" dirty="0" smtClean="0">
                <a:solidFill>
                  <a:schemeClr val="bg1"/>
                </a:solidFill>
              </a:rPr>
              <a:t>Turn ON heater </a:t>
            </a:r>
            <a:endParaRPr lang="en-US" sz="1000" dirty="0">
              <a:solidFill>
                <a:schemeClr val="bg1"/>
              </a:solidFill>
            </a:endParaRPr>
          </a:p>
        </p:txBody>
      </p:sp>
      <p:sp>
        <p:nvSpPr>
          <p:cNvPr id="16" name="Right Brace 15"/>
          <p:cNvSpPr/>
          <p:nvPr/>
        </p:nvSpPr>
        <p:spPr>
          <a:xfrm>
            <a:off x="6091676" y="6407232"/>
            <a:ext cx="289439" cy="365167"/>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a:off x="6381118" y="6389760"/>
            <a:ext cx="1392522" cy="400110"/>
          </a:xfrm>
          <a:prstGeom prst="rect">
            <a:avLst/>
          </a:prstGeom>
          <a:solidFill>
            <a:schemeClr val="accent1"/>
          </a:solidFill>
        </p:spPr>
        <p:txBody>
          <a:bodyPr wrap="square" rtlCol="0">
            <a:spAutoFit/>
          </a:bodyPr>
          <a:lstStyle/>
          <a:p>
            <a:pPr algn="ctr"/>
            <a:r>
              <a:rPr lang="en-US" sz="1000" dirty="0" smtClean="0">
                <a:solidFill>
                  <a:schemeClr val="bg1"/>
                </a:solidFill>
              </a:rPr>
              <a:t>Go Back to MAIN LOOP</a:t>
            </a:r>
            <a:endParaRPr lang="en-US" sz="1000" dirty="0">
              <a:solidFill>
                <a:schemeClr val="bg1"/>
              </a:solidFill>
            </a:endParaRPr>
          </a:p>
        </p:txBody>
      </p:sp>
      <p:sp>
        <p:nvSpPr>
          <p:cNvPr id="18" name="Right Brace 17"/>
          <p:cNvSpPr/>
          <p:nvPr/>
        </p:nvSpPr>
        <p:spPr>
          <a:xfrm>
            <a:off x="6091677" y="5474023"/>
            <a:ext cx="289439" cy="72071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6381118" y="5634325"/>
            <a:ext cx="1392522" cy="400110"/>
          </a:xfrm>
          <a:prstGeom prst="rect">
            <a:avLst/>
          </a:prstGeom>
          <a:solidFill>
            <a:schemeClr val="accent1"/>
          </a:solidFill>
        </p:spPr>
        <p:txBody>
          <a:bodyPr wrap="square" rtlCol="0">
            <a:spAutoFit/>
          </a:bodyPr>
          <a:lstStyle/>
          <a:p>
            <a:pPr algn="ctr"/>
            <a:r>
              <a:rPr lang="en-US" sz="1000" dirty="0" smtClean="0">
                <a:solidFill>
                  <a:schemeClr val="bg1"/>
                </a:solidFill>
              </a:rPr>
              <a:t>IF VR HIGH enough</a:t>
            </a:r>
          </a:p>
          <a:p>
            <a:pPr algn="ctr"/>
            <a:r>
              <a:rPr lang="en-US" sz="1000" dirty="0" smtClean="0">
                <a:solidFill>
                  <a:schemeClr val="bg1"/>
                </a:solidFill>
              </a:rPr>
              <a:t>Turn OFF heater</a:t>
            </a:r>
            <a:endParaRPr lang="en-US" sz="1000" dirty="0">
              <a:solidFill>
                <a:schemeClr val="bg1"/>
              </a:solidFill>
            </a:endParaRPr>
          </a:p>
        </p:txBody>
      </p:sp>
    </p:spTree>
    <p:extLst>
      <p:ext uri="{BB962C8B-B14F-4D97-AF65-F5344CB8AC3E}">
        <p14:creationId xmlns:p14="http://schemas.microsoft.com/office/powerpoint/2010/main" val="27173501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RESULTS, HEATER ENERGIZED:</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68937" y="3708001"/>
            <a:ext cx="5610225" cy="280035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2207" r="10611" b="15305"/>
          <a:stretch/>
        </p:blipFill>
        <p:spPr>
          <a:xfrm>
            <a:off x="261869" y="3000777"/>
            <a:ext cx="5767202" cy="3507574"/>
          </a:xfrm>
          <a:prstGeom prst="rect">
            <a:avLst/>
          </a:prstGeom>
          <a:ln>
            <a:solidFill>
              <a:srgbClr val="E20A00"/>
            </a:solidFill>
          </a:ln>
        </p:spPr>
      </p:pic>
      <p:cxnSp>
        <p:nvCxnSpPr>
          <p:cNvPr id="7" name="Straight Arrow Connector 6"/>
          <p:cNvCxnSpPr/>
          <p:nvPr/>
        </p:nvCxnSpPr>
        <p:spPr>
          <a:xfrm flipH="1">
            <a:off x="4803820" y="2395470"/>
            <a:ext cx="38636" cy="231819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021983" y="2395470"/>
            <a:ext cx="2343955" cy="231819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021983" y="3000777"/>
            <a:ext cx="1392522" cy="523220"/>
          </a:xfrm>
          <a:prstGeom prst="rect">
            <a:avLst/>
          </a:prstGeom>
          <a:solidFill>
            <a:schemeClr val="accent1"/>
          </a:solidFill>
        </p:spPr>
        <p:txBody>
          <a:bodyPr wrap="square" rtlCol="0">
            <a:spAutoFit/>
          </a:bodyPr>
          <a:lstStyle/>
          <a:p>
            <a:pPr algn="ctr"/>
            <a:r>
              <a:rPr lang="en-US" sz="1400" dirty="0" smtClean="0">
                <a:solidFill>
                  <a:schemeClr val="bg1"/>
                </a:solidFill>
              </a:rPr>
              <a:t>HEATER</a:t>
            </a:r>
          </a:p>
          <a:p>
            <a:pPr algn="ctr"/>
            <a:r>
              <a:rPr lang="en-US" sz="1400" dirty="0" smtClean="0">
                <a:solidFill>
                  <a:schemeClr val="bg1"/>
                </a:solidFill>
              </a:rPr>
              <a:t>(Energized)</a:t>
            </a:r>
            <a:endParaRPr lang="en-US" sz="1400" dirty="0">
              <a:solidFill>
                <a:schemeClr val="bg1"/>
              </a:solidFill>
            </a:endParaRPr>
          </a:p>
        </p:txBody>
      </p:sp>
      <p:sp>
        <p:nvSpPr>
          <p:cNvPr id="13" name="TextBox 12"/>
          <p:cNvSpPr txBox="1"/>
          <p:nvPr/>
        </p:nvSpPr>
        <p:spPr>
          <a:xfrm>
            <a:off x="3992839" y="3000777"/>
            <a:ext cx="1719977" cy="523220"/>
          </a:xfrm>
          <a:prstGeom prst="rect">
            <a:avLst/>
          </a:prstGeom>
          <a:solidFill>
            <a:schemeClr val="accent1"/>
          </a:solidFill>
        </p:spPr>
        <p:txBody>
          <a:bodyPr wrap="square" rtlCol="0">
            <a:spAutoFit/>
          </a:bodyPr>
          <a:lstStyle/>
          <a:p>
            <a:pPr algn="ctr"/>
            <a:r>
              <a:rPr lang="en-US" sz="1400" dirty="0" smtClean="0">
                <a:solidFill>
                  <a:schemeClr val="bg1"/>
                </a:solidFill>
              </a:rPr>
              <a:t>POTENTIAOMETER (VR)</a:t>
            </a:r>
            <a:endParaRPr lang="en-US" sz="1400" dirty="0">
              <a:solidFill>
                <a:schemeClr val="bg1"/>
              </a:solidFill>
            </a:endParaRPr>
          </a:p>
        </p:txBody>
      </p:sp>
      <p:sp>
        <p:nvSpPr>
          <p:cNvPr id="14" name="Oval 13"/>
          <p:cNvSpPr/>
          <p:nvPr/>
        </p:nvSpPr>
        <p:spPr>
          <a:xfrm>
            <a:off x="4320433" y="4621665"/>
            <a:ext cx="385371" cy="58139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150698" y="1937925"/>
            <a:ext cx="5576552" cy="1754326"/>
          </a:xfrm>
          <a:prstGeom prst="rect">
            <a:avLst/>
          </a:prstGeom>
          <a:noFill/>
        </p:spPr>
        <p:txBody>
          <a:bodyPr wrap="square" rtlCol="0">
            <a:spAutoFit/>
          </a:bodyPr>
          <a:lstStyle/>
          <a:p>
            <a:r>
              <a:rPr lang="en-US" dirty="0" smtClean="0">
                <a:solidFill>
                  <a:schemeClr val="accent2"/>
                </a:solidFill>
                <a:latin typeface="OCR A Extended" panose="02010509020102010303" pitchFamily="50" charset="0"/>
              </a:rPr>
              <a:t>LEFT: </a:t>
            </a:r>
            <a:r>
              <a:rPr lang="en-US" dirty="0" smtClean="0">
                <a:solidFill>
                  <a:schemeClr val="accent4"/>
                </a:solidFill>
                <a:latin typeface="OCR A Extended" panose="02010509020102010303" pitchFamily="50" charset="0"/>
              </a:rPr>
              <a:t>BASICSTAMP while running the program and while the heater was ON.</a:t>
            </a:r>
          </a:p>
          <a:p>
            <a:r>
              <a:rPr lang="en-US" dirty="0" smtClean="0">
                <a:solidFill>
                  <a:schemeClr val="accent2"/>
                </a:solidFill>
                <a:latin typeface="OCR A Extended" panose="02010509020102010303" pitchFamily="50" charset="0"/>
              </a:rPr>
              <a:t>BELOW: </a:t>
            </a:r>
            <a:r>
              <a:rPr lang="en-US" dirty="0" smtClean="0">
                <a:solidFill>
                  <a:schemeClr val="accent4"/>
                </a:solidFill>
                <a:latin typeface="OCR A Extended" panose="02010509020102010303" pitchFamily="50" charset="0"/>
              </a:rPr>
              <a:t>DEBUG screen feedback located on the computer screen. It displays the point and temperature at which the heater was energized.</a:t>
            </a:r>
            <a:endParaRPr lang="en-US"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25921837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707" y="764373"/>
            <a:ext cx="9986493" cy="1293028"/>
          </a:xfrm>
        </p:spPr>
        <p:txBody>
          <a:bodyPr/>
          <a:lstStyle/>
          <a:p>
            <a:r>
              <a:rPr lang="en-US" dirty="0" smtClean="0">
                <a:solidFill>
                  <a:schemeClr val="accent2"/>
                </a:solidFill>
                <a:latin typeface="OCR A Extended" panose="02010509020102010303" pitchFamily="50" charset="0"/>
              </a:rPr>
              <a:t>RESULTS, HEATER DE-ENERGIZED:</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7890" y="3708001"/>
            <a:ext cx="5572318" cy="280035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492" t="3305" r="7901" b="25464"/>
          <a:stretch/>
        </p:blipFill>
        <p:spPr>
          <a:xfrm>
            <a:off x="491087" y="2989355"/>
            <a:ext cx="5724005" cy="3518996"/>
          </a:xfrm>
          <a:prstGeom prst="rect">
            <a:avLst/>
          </a:prstGeom>
          <a:ln>
            <a:solidFill>
              <a:srgbClr val="E20A00"/>
            </a:solidFill>
          </a:ln>
        </p:spPr>
      </p:pic>
      <p:cxnSp>
        <p:nvCxnSpPr>
          <p:cNvPr id="7" name="Straight Arrow Connector 6"/>
          <p:cNvCxnSpPr>
            <a:stCxn id="13" idx="2"/>
          </p:cNvCxnSpPr>
          <p:nvPr/>
        </p:nvCxnSpPr>
        <p:spPr>
          <a:xfrm flipH="1">
            <a:off x="4803820" y="3523997"/>
            <a:ext cx="49008" cy="118967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42445" y="3523997"/>
            <a:ext cx="1223493" cy="118967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49185" y="3000777"/>
            <a:ext cx="1565320" cy="523220"/>
          </a:xfrm>
          <a:prstGeom prst="rect">
            <a:avLst/>
          </a:prstGeom>
          <a:solidFill>
            <a:schemeClr val="accent1"/>
          </a:solidFill>
        </p:spPr>
        <p:txBody>
          <a:bodyPr wrap="square" rtlCol="0">
            <a:spAutoFit/>
          </a:bodyPr>
          <a:lstStyle/>
          <a:p>
            <a:pPr algn="ctr"/>
            <a:r>
              <a:rPr lang="en-US" sz="1400" dirty="0" smtClean="0">
                <a:solidFill>
                  <a:schemeClr val="bg1"/>
                </a:solidFill>
              </a:rPr>
              <a:t>HEATER</a:t>
            </a:r>
          </a:p>
          <a:p>
            <a:pPr algn="ctr"/>
            <a:r>
              <a:rPr lang="en-US" sz="1400" dirty="0" smtClean="0">
                <a:solidFill>
                  <a:schemeClr val="bg1"/>
                </a:solidFill>
              </a:rPr>
              <a:t>(DE-Energized)</a:t>
            </a:r>
            <a:endParaRPr lang="en-US" sz="1400" dirty="0">
              <a:solidFill>
                <a:schemeClr val="bg1"/>
              </a:solidFill>
            </a:endParaRPr>
          </a:p>
        </p:txBody>
      </p:sp>
      <p:sp>
        <p:nvSpPr>
          <p:cNvPr id="13" name="TextBox 12"/>
          <p:cNvSpPr txBox="1"/>
          <p:nvPr/>
        </p:nvSpPr>
        <p:spPr>
          <a:xfrm>
            <a:off x="3992839" y="3000777"/>
            <a:ext cx="1719977" cy="523220"/>
          </a:xfrm>
          <a:prstGeom prst="rect">
            <a:avLst/>
          </a:prstGeom>
          <a:solidFill>
            <a:schemeClr val="accent1"/>
          </a:solidFill>
        </p:spPr>
        <p:txBody>
          <a:bodyPr wrap="square" rtlCol="0">
            <a:spAutoFit/>
          </a:bodyPr>
          <a:lstStyle/>
          <a:p>
            <a:pPr algn="ctr"/>
            <a:r>
              <a:rPr lang="en-US" sz="1400" dirty="0" smtClean="0">
                <a:solidFill>
                  <a:schemeClr val="bg1"/>
                </a:solidFill>
              </a:rPr>
              <a:t>POTENTIAOMETER (VR)</a:t>
            </a:r>
            <a:endParaRPr lang="en-US" sz="1400" dirty="0">
              <a:solidFill>
                <a:schemeClr val="bg1"/>
              </a:solidFill>
            </a:endParaRPr>
          </a:p>
        </p:txBody>
      </p:sp>
      <p:sp>
        <p:nvSpPr>
          <p:cNvPr id="14" name="Oval 13"/>
          <p:cNvSpPr/>
          <p:nvPr/>
        </p:nvSpPr>
        <p:spPr>
          <a:xfrm>
            <a:off x="4320433" y="4621665"/>
            <a:ext cx="385371" cy="58139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150698" y="1937925"/>
            <a:ext cx="5576552" cy="1754326"/>
          </a:xfrm>
          <a:prstGeom prst="rect">
            <a:avLst/>
          </a:prstGeom>
          <a:noFill/>
        </p:spPr>
        <p:txBody>
          <a:bodyPr wrap="square" rtlCol="0">
            <a:spAutoFit/>
          </a:bodyPr>
          <a:lstStyle/>
          <a:p>
            <a:r>
              <a:rPr lang="en-US" dirty="0" smtClean="0">
                <a:solidFill>
                  <a:schemeClr val="accent2"/>
                </a:solidFill>
                <a:latin typeface="OCR A Extended" panose="02010509020102010303" pitchFamily="50" charset="0"/>
              </a:rPr>
              <a:t>LEFT: </a:t>
            </a:r>
            <a:r>
              <a:rPr lang="en-US" dirty="0" smtClean="0">
                <a:solidFill>
                  <a:schemeClr val="accent4"/>
                </a:solidFill>
                <a:latin typeface="OCR A Extended" panose="02010509020102010303" pitchFamily="50" charset="0"/>
              </a:rPr>
              <a:t>BASICSTAMP while running the program and while the heater was OFF.</a:t>
            </a:r>
          </a:p>
          <a:p>
            <a:r>
              <a:rPr lang="en-US" dirty="0" smtClean="0">
                <a:solidFill>
                  <a:schemeClr val="accent2"/>
                </a:solidFill>
                <a:latin typeface="OCR A Extended" panose="02010509020102010303" pitchFamily="50" charset="0"/>
              </a:rPr>
              <a:t>BELOW: </a:t>
            </a:r>
            <a:r>
              <a:rPr lang="en-US" dirty="0" smtClean="0">
                <a:solidFill>
                  <a:schemeClr val="accent4"/>
                </a:solidFill>
                <a:latin typeface="OCR A Extended" panose="02010509020102010303" pitchFamily="50" charset="0"/>
              </a:rPr>
              <a:t>DEBUG screen feedback located on the computer screen. It displays the point and temperature at which the heater was DE-Energized.</a:t>
            </a:r>
            <a:endParaRPr lang="en-US" dirty="0">
              <a:solidFill>
                <a:schemeClr val="accent4"/>
              </a:solidFill>
              <a:latin typeface="OCR A Extended" panose="02010509020102010303" pitchFamily="50" charset="0"/>
            </a:endParaRPr>
          </a:p>
        </p:txBody>
      </p:sp>
      <p:sp>
        <p:nvSpPr>
          <p:cNvPr id="8" name="Oval 7"/>
          <p:cNvSpPr/>
          <p:nvPr/>
        </p:nvSpPr>
        <p:spPr>
          <a:xfrm>
            <a:off x="4501662" y="4926891"/>
            <a:ext cx="47957" cy="61704"/>
          </a:xfrm>
          <a:prstGeom prst="ellipse">
            <a:avLst/>
          </a:prstGeom>
          <a:solidFill>
            <a:srgbClr val="E20A00"/>
          </a:solidFill>
          <a:ln>
            <a:solidFill>
              <a:srgbClr val="E20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2361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CONCLUSION:</a:t>
            </a:r>
            <a:endParaRPr lang="en-US" dirty="0">
              <a:solidFill>
                <a:schemeClr val="accent2"/>
              </a:solidFill>
              <a:latin typeface="OCR A Extended" panose="02010509020102010303" pitchFamily="50" charset="0"/>
            </a:endParaRPr>
          </a:p>
        </p:txBody>
      </p:sp>
      <p:sp>
        <p:nvSpPr>
          <p:cNvPr id="3" name="Content Placeholder 2"/>
          <p:cNvSpPr>
            <a:spLocks noGrp="1"/>
          </p:cNvSpPr>
          <p:nvPr>
            <p:ph idx="1"/>
          </p:nvPr>
        </p:nvSpPr>
        <p:spPr/>
        <p:txBody>
          <a:bodyPr/>
          <a:lstStyle/>
          <a:p>
            <a:r>
              <a:rPr lang="en-US" dirty="0" smtClean="0">
                <a:solidFill>
                  <a:schemeClr val="accent4"/>
                </a:solidFill>
                <a:latin typeface="OCR A Extended" panose="02010509020102010303" pitchFamily="50" charset="0"/>
              </a:rPr>
              <a:t>By adding the Variable resistor, The result of the program could be determined entirely from the analog change of the Resistor.</a:t>
            </a:r>
          </a:p>
          <a:p>
            <a:r>
              <a:rPr lang="en-US" dirty="0" smtClean="0">
                <a:solidFill>
                  <a:schemeClr val="accent4"/>
                </a:solidFill>
                <a:latin typeface="OCR A Extended" panose="02010509020102010303" pitchFamily="50" charset="0"/>
              </a:rPr>
              <a:t>The DEBUG sequence makes it possible for differentiating between analog inputs (VR) and digital outputs (LED). </a:t>
            </a:r>
            <a:endParaRPr lang="en-US" dirty="0">
              <a:solidFill>
                <a:schemeClr val="accent4"/>
              </a:solidFill>
              <a:latin typeface="OCR A Extended" panose="02010509020102010303" pitchFamily="50" charset="0"/>
            </a:endParaRPr>
          </a:p>
        </p:txBody>
      </p:sp>
    </p:spTree>
    <p:extLst>
      <p:ext uri="{BB962C8B-B14F-4D97-AF65-F5344CB8AC3E}">
        <p14:creationId xmlns:p14="http://schemas.microsoft.com/office/powerpoint/2010/main" val="23649538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OR Gate and Truth Table:   </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4888" t="36289" r="9952" b="15205"/>
          <a:stretch/>
        </p:blipFill>
        <p:spPr>
          <a:xfrm>
            <a:off x="751267" y="2404802"/>
            <a:ext cx="4288665" cy="1687132"/>
          </a:xfr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959" t="25613" r="61022" b="16455"/>
          <a:stretch/>
        </p:blipFill>
        <p:spPr>
          <a:xfrm>
            <a:off x="6144961" y="4091934"/>
            <a:ext cx="4015409" cy="2305878"/>
          </a:xfrm>
          <a:prstGeom prst="rect">
            <a:avLst/>
          </a:prstGeom>
        </p:spPr>
      </p:pic>
      <p:sp>
        <p:nvSpPr>
          <p:cNvPr id="5" name="TextBox 4"/>
          <p:cNvSpPr txBox="1"/>
          <p:nvPr/>
        </p:nvSpPr>
        <p:spPr>
          <a:xfrm>
            <a:off x="751267" y="4221611"/>
            <a:ext cx="4288665" cy="1754326"/>
          </a:xfrm>
          <a:prstGeom prst="rect">
            <a:avLst/>
          </a:prstGeom>
          <a:noFill/>
        </p:spPr>
        <p:txBody>
          <a:bodyPr wrap="square" rtlCol="0">
            <a:spAutoFit/>
          </a:bodyPr>
          <a:lstStyle/>
          <a:p>
            <a:r>
              <a:rPr lang="en-US" dirty="0" smtClean="0">
                <a:solidFill>
                  <a:schemeClr val="accent2"/>
                </a:solidFill>
                <a:latin typeface="Miriam Fixed" panose="020B0509050101010101" pitchFamily="49" charset="-79"/>
                <a:cs typeface="Miriam Fixed" panose="020B0509050101010101" pitchFamily="49" charset="-79"/>
              </a:rPr>
              <a:t>OR GATE:</a:t>
            </a:r>
          </a:p>
          <a:p>
            <a:r>
              <a:rPr lang="en-US" dirty="0" smtClean="0">
                <a:solidFill>
                  <a:schemeClr val="accent4"/>
                </a:solidFill>
                <a:latin typeface="Miriam Fixed" panose="020B0509050101010101" pitchFamily="49" charset="-79"/>
                <a:cs typeface="Miriam Fixed" panose="020B0509050101010101" pitchFamily="49" charset="-79"/>
              </a:rPr>
              <a:t>A and B represent the inputs to the gate. In an OR gate, only one of the inputs must have a logic of 1 to trigger a high for the whole gate.</a:t>
            </a:r>
            <a:endParaRPr lang="en-US" dirty="0">
              <a:solidFill>
                <a:schemeClr val="accent4"/>
              </a:solidFill>
              <a:latin typeface="Miriam Fixed" panose="020B0509050101010101" pitchFamily="49" charset="-79"/>
              <a:cs typeface="Miriam Fixed" panose="020B0509050101010101" pitchFamily="49" charset="-79"/>
            </a:endParaRPr>
          </a:p>
        </p:txBody>
      </p:sp>
      <p:sp>
        <p:nvSpPr>
          <p:cNvPr id="6" name="TextBox 5"/>
          <p:cNvSpPr txBox="1"/>
          <p:nvPr/>
        </p:nvSpPr>
        <p:spPr>
          <a:xfrm>
            <a:off x="6144960" y="2614606"/>
            <a:ext cx="4015409" cy="1477328"/>
          </a:xfrm>
          <a:prstGeom prst="rect">
            <a:avLst/>
          </a:prstGeom>
          <a:noFill/>
        </p:spPr>
        <p:txBody>
          <a:bodyPr wrap="square" rtlCol="0">
            <a:spAutoFit/>
          </a:bodyPr>
          <a:lstStyle/>
          <a:p>
            <a:r>
              <a:rPr lang="en-US" dirty="0" smtClean="0">
                <a:solidFill>
                  <a:schemeClr val="accent2"/>
                </a:solidFill>
                <a:latin typeface="Miriam Fixed" panose="020B0509050101010101" pitchFamily="49" charset="-79"/>
                <a:cs typeface="Miriam Fixed" panose="020B0509050101010101" pitchFamily="49" charset="-79"/>
              </a:rPr>
              <a:t>TRUTH TABLE:</a:t>
            </a:r>
          </a:p>
          <a:p>
            <a:r>
              <a:rPr lang="en-US" dirty="0" smtClean="0">
                <a:solidFill>
                  <a:schemeClr val="accent4"/>
                </a:solidFill>
                <a:latin typeface="Miriam Fixed" panose="020B0509050101010101" pitchFamily="49" charset="-79"/>
                <a:cs typeface="Miriam Fixed" panose="020B0509050101010101" pitchFamily="49" charset="-79"/>
              </a:rPr>
              <a:t>A truth table demonstrates what the output of a system will be for every possible input combination.</a:t>
            </a:r>
            <a:endParaRPr lang="en-US" dirty="0">
              <a:solidFill>
                <a:schemeClr val="accent4"/>
              </a:solidFill>
              <a:latin typeface="Miriam Fixed" panose="020B0509050101010101" pitchFamily="49" charset="-79"/>
              <a:cs typeface="Miriam Fixed" panose="020B0509050101010101" pitchFamily="49" charset="-79"/>
            </a:endParaRPr>
          </a:p>
        </p:txBody>
      </p:sp>
      <p:sp>
        <p:nvSpPr>
          <p:cNvPr id="7" name="TextBox 6"/>
          <p:cNvSpPr txBox="1"/>
          <p:nvPr/>
        </p:nvSpPr>
        <p:spPr>
          <a:xfrm>
            <a:off x="2895599" y="1905793"/>
            <a:ext cx="4835047" cy="369332"/>
          </a:xfrm>
          <a:prstGeom prst="rect">
            <a:avLst/>
          </a:prstGeom>
          <a:noFill/>
        </p:spPr>
        <p:txBody>
          <a:bodyPr wrap="square" rtlCol="0">
            <a:spAutoFit/>
          </a:bodyPr>
          <a:lstStyle/>
          <a:p>
            <a:pPr algn="ctr"/>
            <a:r>
              <a:rPr lang="en-US" dirty="0">
                <a:solidFill>
                  <a:schemeClr val="accent2"/>
                </a:solidFill>
                <a:latin typeface="OCR A Extended" panose="02010509020102010303" pitchFamily="50" charset="0"/>
              </a:rPr>
              <a:t>1 = Logic True, 0 = Logic False</a:t>
            </a:r>
            <a:endParaRPr lang="en-US" dirty="0">
              <a:latin typeface="OCR A Extended" panose="02010509020102010303" pitchFamily="50" charset="0"/>
            </a:endParaRPr>
          </a:p>
        </p:txBody>
      </p:sp>
    </p:spTree>
    <p:extLst>
      <p:ext uri="{BB962C8B-B14F-4D97-AF65-F5344CB8AC3E}">
        <p14:creationId xmlns:p14="http://schemas.microsoft.com/office/powerpoint/2010/main" val="2892657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latin typeface="OCR A Extended" panose="02010509020102010303" pitchFamily="50" charset="0"/>
              </a:rPr>
              <a:t>PROCEDURE:</a:t>
            </a:r>
            <a:endParaRPr lang="en-US" dirty="0">
              <a:solidFill>
                <a:schemeClr val="accent2"/>
              </a:solidFill>
              <a:latin typeface="OCR A Extended" panose="02010509020102010303" pitchFamily="50" charset="0"/>
            </a:endParaRPr>
          </a:p>
        </p:txBody>
      </p:sp>
      <p:sp>
        <p:nvSpPr>
          <p:cNvPr id="3" name="Content Placeholder 2"/>
          <p:cNvSpPr>
            <a:spLocks noGrp="1"/>
          </p:cNvSpPr>
          <p:nvPr>
            <p:ph idx="1"/>
          </p:nvPr>
        </p:nvSpPr>
        <p:spPr/>
        <p:txBody>
          <a:bodyPr/>
          <a:lstStyle/>
          <a:p>
            <a:r>
              <a:rPr lang="en-US" dirty="0" smtClean="0">
                <a:solidFill>
                  <a:schemeClr val="accent4"/>
                </a:solidFill>
                <a:latin typeface="OCR A Extended" panose="02010509020102010303" pitchFamily="50" charset="0"/>
              </a:rPr>
              <a:t>A </a:t>
            </a:r>
            <a:r>
              <a:rPr lang="en-US" dirty="0" err="1" smtClean="0">
                <a:solidFill>
                  <a:schemeClr val="accent4"/>
                </a:solidFill>
                <a:latin typeface="OCR A Extended" panose="02010509020102010303" pitchFamily="50" charset="0"/>
              </a:rPr>
              <a:t>Multisim</a:t>
            </a:r>
            <a:r>
              <a:rPr lang="en-US" dirty="0" smtClean="0">
                <a:solidFill>
                  <a:schemeClr val="accent4"/>
                </a:solidFill>
                <a:latin typeface="OCR A Extended" panose="02010509020102010303" pitchFamily="50" charset="0"/>
              </a:rPr>
              <a:t> 13.0 schematic was constructed</a:t>
            </a:r>
          </a:p>
          <a:p>
            <a:r>
              <a:rPr lang="en-US" dirty="0">
                <a:solidFill>
                  <a:schemeClr val="accent4"/>
                </a:solidFill>
                <a:latin typeface="OCR A Extended" panose="02010509020102010303" pitchFamily="50" charset="0"/>
              </a:rPr>
              <a:t>C</a:t>
            </a:r>
            <a:r>
              <a:rPr lang="en-US" dirty="0" smtClean="0">
                <a:solidFill>
                  <a:schemeClr val="accent4"/>
                </a:solidFill>
                <a:latin typeface="OCR A Extended" panose="02010509020102010303" pitchFamily="50" charset="0"/>
              </a:rPr>
              <a:t>ircuits were built in the lab to </a:t>
            </a:r>
            <a:r>
              <a:rPr lang="en-US" dirty="0">
                <a:solidFill>
                  <a:schemeClr val="accent4"/>
                </a:solidFill>
                <a:latin typeface="OCR A Extended" panose="02010509020102010303" pitchFamily="50" charset="0"/>
              </a:rPr>
              <a:t>confirm operation of AND </a:t>
            </a:r>
            <a:r>
              <a:rPr lang="en-US" dirty="0">
                <a:solidFill>
                  <a:schemeClr val="accent4"/>
                </a:solidFill>
                <a:latin typeface="OCR A Extended" panose="02010509020102010303" pitchFamily="50" charset="0"/>
              </a:rPr>
              <a:t>&amp;</a:t>
            </a:r>
            <a:r>
              <a:rPr lang="en-US" dirty="0" smtClean="0">
                <a:solidFill>
                  <a:schemeClr val="accent4"/>
                </a:solidFill>
                <a:latin typeface="OCR A Extended" panose="02010509020102010303" pitchFamily="50" charset="0"/>
              </a:rPr>
              <a:t> </a:t>
            </a:r>
            <a:r>
              <a:rPr lang="en-US" dirty="0">
                <a:solidFill>
                  <a:schemeClr val="accent4"/>
                </a:solidFill>
                <a:latin typeface="OCR A Extended" panose="02010509020102010303" pitchFamily="50" charset="0"/>
              </a:rPr>
              <a:t>OR gates using Elvis II+ proto boards.  </a:t>
            </a:r>
            <a:endParaRPr lang="en-US" dirty="0" smtClean="0">
              <a:solidFill>
                <a:schemeClr val="accent4"/>
              </a:solidFill>
              <a:latin typeface="OCR A Extended" panose="02010509020102010303" pitchFamily="50" charset="0"/>
            </a:endParaRPr>
          </a:p>
          <a:p>
            <a:r>
              <a:rPr lang="en-US" dirty="0">
                <a:solidFill>
                  <a:schemeClr val="accent4"/>
                </a:solidFill>
                <a:latin typeface="OCR A Extended" panose="02010509020102010303" pitchFamily="50" charset="0"/>
              </a:rPr>
              <a:t>I</a:t>
            </a:r>
            <a:r>
              <a:rPr lang="en-US" dirty="0" smtClean="0">
                <a:solidFill>
                  <a:schemeClr val="accent4"/>
                </a:solidFill>
                <a:latin typeface="OCR A Extended" panose="02010509020102010303" pitchFamily="50" charset="0"/>
              </a:rPr>
              <a:t>nformation </a:t>
            </a:r>
            <a:r>
              <a:rPr lang="en-US" dirty="0">
                <a:solidFill>
                  <a:schemeClr val="accent4"/>
                </a:solidFill>
                <a:latin typeface="OCR A Extended" panose="02010509020102010303" pitchFamily="50" charset="0"/>
              </a:rPr>
              <a:t>to hook up the </a:t>
            </a:r>
            <a:r>
              <a:rPr lang="en-US" dirty="0" smtClean="0">
                <a:solidFill>
                  <a:schemeClr val="accent4"/>
                </a:solidFill>
                <a:latin typeface="OCR A Extended" panose="02010509020102010303" pitchFamily="50" charset="0"/>
              </a:rPr>
              <a:t>chips was found </a:t>
            </a:r>
            <a:r>
              <a:rPr lang="en-US" dirty="0">
                <a:solidFill>
                  <a:schemeClr val="accent4"/>
                </a:solidFill>
                <a:latin typeface="OCR A Extended" panose="02010509020102010303" pitchFamily="50" charset="0"/>
              </a:rPr>
              <a:t>online </a:t>
            </a:r>
            <a:r>
              <a:rPr lang="en-US" dirty="0" smtClean="0">
                <a:solidFill>
                  <a:schemeClr val="accent4"/>
                </a:solidFill>
                <a:latin typeface="OCR A Extended" panose="02010509020102010303" pitchFamily="50" charset="0"/>
              </a:rPr>
              <a:t>and the datasheets were recorded </a:t>
            </a:r>
          </a:p>
          <a:p>
            <a:r>
              <a:rPr lang="en-US" dirty="0" smtClean="0">
                <a:solidFill>
                  <a:schemeClr val="accent4"/>
                </a:solidFill>
                <a:latin typeface="OCR A Extended" panose="02010509020102010303" pitchFamily="50" charset="0"/>
              </a:rPr>
              <a:t>Also </a:t>
            </a:r>
            <a:r>
              <a:rPr lang="en-US" dirty="0">
                <a:solidFill>
                  <a:schemeClr val="accent4"/>
                </a:solidFill>
                <a:latin typeface="OCR A Extended" panose="02010509020102010303" pitchFamily="50" charset="0"/>
              </a:rPr>
              <a:t>took pictures of the circuit when LED is ON and </a:t>
            </a:r>
            <a:r>
              <a:rPr lang="en-US" dirty="0" smtClean="0">
                <a:solidFill>
                  <a:schemeClr val="accent4"/>
                </a:solidFill>
                <a:latin typeface="OCR A Extended" panose="02010509020102010303" pitchFamily="50" charset="0"/>
              </a:rPr>
              <a:t>OFF</a:t>
            </a:r>
          </a:p>
          <a:p>
            <a:pPr marL="0" indent="0">
              <a:buNone/>
            </a:pPr>
            <a:endParaRPr lang="en-US" dirty="0"/>
          </a:p>
        </p:txBody>
      </p:sp>
    </p:spTree>
    <p:extLst>
      <p:ext uri="{BB962C8B-B14F-4D97-AF65-F5344CB8AC3E}">
        <p14:creationId xmlns:p14="http://schemas.microsoft.com/office/powerpoint/2010/main" val="1886813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458" y="2015938"/>
            <a:ext cx="10855843" cy="4656866"/>
          </a:xfrm>
        </p:spPr>
      </p:pic>
      <p:sp>
        <p:nvSpPr>
          <p:cNvPr id="2" name="TextBox 1"/>
          <p:cNvSpPr txBox="1"/>
          <p:nvPr/>
        </p:nvSpPr>
        <p:spPr>
          <a:xfrm>
            <a:off x="3823278" y="606553"/>
            <a:ext cx="7728023" cy="1323439"/>
          </a:xfrm>
          <a:prstGeom prst="rect">
            <a:avLst/>
          </a:prstGeom>
          <a:noFill/>
        </p:spPr>
        <p:txBody>
          <a:bodyPr wrap="square" rtlCol="0">
            <a:spAutoFit/>
          </a:bodyPr>
          <a:lstStyle/>
          <a:p>
            <a:pPr algn="r"/>
            <a:r>
              <a:rPr lang="en-US" sz="4000" dirty="0" smtClean="0">
                <a:solidFill>
                  <a:schemeClr val="accent2"/>
                </a:solidFill>
                <a:latin typeface="Miriam Fixed" panose="020B0509050101010101" pitchFamily="49" charset="-79"/>
                <a:cs typeface="Miriam Fixed" panose="020B0509050101010101" pitchFamily="49" charset="-79"/>
              </a:rPr>
              <a:t>LAYOUT / SETUP OF BREADBOARD:</a:t>
            </a:r>
            <a:endParaRPr lang="en-US" sz="4000" dirty="0">
              <a:solidFill>
                <a:schemeClr val="accent2"/>
              </a:solidFill>
              <a:latin typeface="Miriam Fixed" panose="020B0509050101010101" pitchFamily="49" charset="-79"/>
              <a:cs typeface="Miriam Fixed" panose="020B0509050101010101" pitchFamily="49" charset="-79"/>
            </a:endParaRPr>
          </a:p>
        </p:txBody>
      </p:sp>
      <p:sp>
        <p:nvSpPr>
          <p:cNvPr id="3" name="TextBox 2"/>
          <p:cNvSpPr txBox="1"/>
          <p:nvPr/>
        </p:nvSpPr>
        <p:spPr>
          <a:xfrm>
            <a:off x="5950564" y="1308052"/>
            <a:ext cx="811894" cy="646331"/>
          </a:xfrm>
          <a:prstGeom prst="rect">
            <a:avLst/>
          </a:prstGeom>
          <a:solidFill>
            <a:schemeClr val="accent1"/>
          </a:solidFill>
        </p:spPr>
        <p:txBody>
          <a:bodyPr wrap="square" rtlCol="0">
            <a:spAutoFit/>
          </a:bodyPr>
          <a:lstStyle/>
          <a:p>
            <a:pPr algn="ctr"/>
            <a:r>
              <a:rPr lang="en-US" dirty="0" smtClean="0">
                <a:solidFill>
                  <a:schemeClr val="bg1"/>
                </a:solidFill>
              </a:rPr>
              <a:t>AND gate</a:t>
            </a:r>
            <a:endParaRPr lang="en-US" dirty="0">
              <a:solidFill>
                <a:schemeClr val="bg1"/>
              </a:solidFill>
            </a:endParaRPr>
          </a:p>
        </p:txBody>
      </p:sp>
      <p:cxnSp>
        <p:nvCxnSpPr>
          <p:cNvPr id="12" name="Straight Arrow Connector 11"/>
          <p:cNvCxnSpPr/>
          <p:nvPr/>
        </p:nvCxnSpPr>
        <p:spPr>
          <a:xfrm flipH="1">
            <a:off x="6503831" y="1954381"/>
            <a:ext cx="258627" cy="1020639"/>
          </a:xfrm>
          <a:prstGeom prst="straightConnector1">
            <a:avLst/>
          </a:prstGeom>
          <a:ln w="38100">
            <a:solidFill>
              <a:srgbClr val="00B05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761629" y="1308050"/>
            <a:ext cx="811894" cy="646331"/>
          </a:xfrm>
          <a:prstGeom prst="rect">
            <a:avLst/>
          </a:prstGeom>
          <a:solidFill>
            <a:schemeClr val="accent1"/>
          </a:solidFill>
        </p:spPr>
        <p:txBody>
          <a:bodyPr wrap="square" rtlCol="0">
            <a:spAutoFit/>
          </a:bodyPr>
          <a:lstStyle/>
          <a:p>
            <a:pPr algn="ctr"/>
            <a:r>
              <a:rPr lang="en-US" dirty="0" smtClean="0">
                <a:solidFill>
                  <a:schemeClr val="bg1"/>
                </a:solidFill>
              </a:rPr>
              <a:t>OR gate</a:t>
            </a:r>
            <a:endParaRPr lang="en-US" dirty="0">
              <a:solidFill>
                <a:schemeClr val="bg1"/>
              </a:solidFill>
            </a:endParaRPr>
          </a:p>
        </p:txBody>
      </p:sp>
      <p:cxnSp>
        <p:nvCxnSpPr>
          <p:cNvPr id="18" name="Straight Arrow Connector 17"/>
          <p:cNvCxnSpPr/>
          <p:nvPr/>
        </p:nvCxnSpPr>
        <p:spPr>
          <a:xfrm>
            <a:off x="5573523" y="1954379"/>
            <a:ext cx="646973" cy="1909283"/>
          </a:xfrm>
          <a:prstGeom prst="straightConnector1">
            <a:avLst/>
          </a:prstGeom>
          <a:ln w="38100">
            <a:solidFill>
              <a:srgbClr val="00B05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23617" y="1585047"/>
            <a:ext cx="1499661" cy="369332"/>
          </a:xfrm>
          <a:prstGeom prst="rect">
            <a:avLst/>
          </a:prstGeom>
          <a:solidFill>
            <a:schemeClr val="accent1"/>
          </a:solidFill>
        </p:spPr>
        <p:txBody>
          <a:bodyPr wrap="square" rtlCol="0">
            <a:spAutoFit/>
          </a:bodyPr>
          <a:lstStyle/>
          <a:p>
            <a:pPr algn="ctr"/>
            <a:r>
              <a:rPr lang="en-US" dirty="0" smtClean="0">
                <a:solidFill>
                  <a:schemeClr val="bg1"/>
                </a:solidFill>
              </a:rPr>
              <a:t>Resistors</a:t>
            </a:r>
            <a:endParaRPr lang="en-US" dirty="0">
              <a:solidFill>
                <a:schemeClr val="bg1"/>
              </a:solidFill>
            </a:endParaRPr>
          </a:p>
        </p:txBody>
      </p:sp>
      <p:cxnSp>
        <p:nvCxnSpPr>
          <p:cNvPr id="22" name="Straight Arrow Connector 21"/>
          <p:cNvCxnSpPr/>
          <p:nvPr/>
        </p:nvCxnSpPr>
        <p:spPr>
          <a:xfrm>
            <a:off x="3470129" y="1960768"/>
            <a:ext cx="166376" cy="701501"/>
          </a:xfrm>
          <a:prstGeom prst="straightConnector1">
            <a:avLst/>
          </a:prstGeom>
          <a:ln w="38100">
            <a:solidFill>
              <a:srgbClr val="00B05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491859" y="1954379"/>
            <a:ext cx="165123" cy="707890"/>
          </a:xfrm>
          <a:prstGeom prst="straightConnector1">
            <a:avLst/>
          </a:prstGeom>
          <a:ln w="38100">
            <a:solidFill>
              <a:srgbClr val="00B05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581122" y="4021205"/>
            <a:ext cx="811894" cy="646331"/>
          </a:xfrm>
          <a:prstGeom prst="rect">
            <a:avLst/>
          </a:prstGeom>
          <a:solidFill>
            <a:schemeClr val="accent1"/>
          </a:solidFill>
        </p:spPr>
        <p:txBody>
          <a:bodyPr wrap="square" rtlCol="0">
            <a:spAutoFit/>
          </a:bodyPr>
          <a:lstStyle/>
          <a:p>
            <a:pPr algn="ctr"/>
            <a:r>
              <a:rPr lang="en-US" dirty="0" smtClean="0">
                <a:solidFill>
                  <a:schemeClr val="bg1"/>
                </a:solidFill>
              </a:rPr>
              <a:t>Input A</a:t>
            </a:r>
            <a:endParaRPr lang="en-US" dirty="0">
              <a:solidFill>
                <a:schemeClr val="bg1"/>
              </a:solidFill>
            </a:endParaRPr>
          </a:p>
        </p:txBody>
      </p:sp>
      <p:sp>
        <p:nvSpPr>
          <p:cNvPr id="27" name="TextBox 26"/>
          <p:cNvSpPr txBox="1"/>
          <p:nvPr/>
        </p:nvSpPr>
        <p:spPr>
          <a:xfrm>
            <a:off x="3823278" y="4021205"/>
            <a:ext cx="811894" cy="646331"/>
          </a:xfrm>
          <a:prstGeom prst="rect">
            <a:avLst/>
          </a:prstGeom>
          <a:solidFill>
            <a:schemeClr val="accent1"/>
          </a:solidFill>
        </p:spPr>
        <p:txBody>
          <a:bodyPr wrap="square" rtlCol="0">
            <a:spAutoFit/>
          </a:bodyPr>
          <a:lstStyle/>
          <a:p>
            <a:pPr algn="ctr"/>
            <a:r>
              <a:rPr lang="en-US" dirty="0" smtClean="0">
                <a:solidFill>
                  <a:schemeClr val="bg1"/>
                </a:solidFill>
              </a:rPr>
              <a:t>Input B</a:t>
            </a:r>
            <a:endParaRPr lang="en-US" dirty="0">
              <a:solidFill>
                <a:schemeClr val="bg1"/>
              </a:solidFill>
            </a:endParaRPr>
          </a:p>
        </p:txBody>
      </p:sp>
      <p:sp>
        <p:nvSpPr>
          <p:cNvPr id="29" name="Oval 28"/>
          <p:cNvSpPr/>
          <p:nvPr/>
        </p:nvSpPr>
        <p:spPr>
          <a:xfrm>
            <a:off x="2228045" y="4344370"/>
            <a:ext cx="618186" cy="8458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336861" y="4330574"/>
            <a:ext cx="618186" cy="8458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0286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4997" y="440503"/>
            <a:ext cx="8610600" cy="1293028"/>
          </a:xfrm>
        </p:spPr>
        <p:txBody>
          <a:bodyPr/>
          <a:lstStyle/>
          <a:p>
            <a:r>
              <a:rPr lang="en-US" dirty="0" smtClean="0">
                <a:solidFill>
                  <a:schemeClr val="accent2"/>
                </a:solidFill>
                <a:latin typeface="OCR A Extended" panose="02010509020102010303" pitchFamily="50" charset="0"/>
              </a:rPr>
              <a:t>PINOUTS FOR AND/OR GATES:</a:t>
            </a:r>
            <a:endParaRPr lang="en-US" dirty="0">
              <a:solidFill>
                <a:schemeClr val="accent2"/>
              </a:solidFill>
              <a:latin typeface="OCR A Extended" panose="02010509020102010303" pitchFamily="50"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456" y="3965877"/>
            <a:ext cx="4905375" cy="26955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9059" y="3631842"/>
            <a:ext cx="4126538" cy="3029610"/>
          </a:xfrm>
          <a:prstGeom prst="rect">
            <a:avLst/>
          </a:prstGeom>
        </p:spPr>
      </p:pic>
      <p:sp>
        <p:nvSpPr>
          <p:cNvPr id="6" name="TextBox 5"/>
          <p:cNvSpPr txBox="1"/>
          <p:nvPr/>
        </p:nvSpPr>
        <p:spPr>
          <a:xfrm>
            <a:off x="321972" y="1893194"/>
            <a:ext cx="10514417"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chemeClr val="accent4"/>
                </a:solidFill>
                <a:latin typeface="OCR A Extended" panose="02010509020102010303" pitchFamily="50" charset="0"/>
              </a:rPr>
              <a:t>A </a:t>
            </a:r>
            <a:r>
              <a:rPr lang="en-US" dirty="0" err="1" smtClean="0">
                <a:solidFill>
                  <a:schemeClr val="accent4"/>
                </a:solidFill>
                <a:latin typeface="OCR A Extended" panose="02010509020102010303" pitchFamily="50" charset="0"/>
              </a:rPr>
              <a:t>Pinout</a:t>
            </a:r>
            <a:r>
              <a:rPr lang="en-US" dirty="0" smtClean="0">
                <a:solidFill>
                  <a:schemeClr val="accent4"/>
                </a:solidFill>
                <a:latin typeface="OCR A Extended" panose="02010509020102010303" pitchFamily="50" charset="0"/>
              </a:rPr>
              <a:t> is a diagram which displays each pin’s function on a logic chip</a:t>
            </a:r>
            <a:endParaRPr lang="en-US" dirty="0">
              <a:solidFill>
                <a:schemeClr val="accent4"/>
              </a:solidFill>
              <a:latin typeface="OCR A Extended" panose="02010509020102010303" pitchFamily="50" charset="0"/>
            </a:endParaRPr>
          </a:p>
        </p:txBody>
      </p:sp>
      <p:cxnSp>
        <p:nvCxnSpPr>
          <p:cNvPr id="8" name="Straight Arrow Connector 7"/>
          <p:cNvCxnSpPr/>
          <p:nvPr/>
        </p:nvCxnSpPr>
        <p:spPr>
          <a:xfrm>
            <a:off x="1146220" y="3544952"/>
            <a:ext cx="10733" cy="841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258614" y="5313664"/>
            <a:ext cx="1262129" cy="882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3666170" y="3544952"/>
            <a:ext cx="23119" cy="573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721703" y="4118584"/>
            <a:ext cx="1888934" cy="13394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5793765" y="5313664"/>
            <a:ext cx="2729491" cy="7522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8043394" y="3739223"/>
            <a:ext cx="1888934" cy="13394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a:off x="9003341" y="3165591"/>
            <a:ext cx="23119" cy="5736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0958596" y="3165591"/>
            <a:ext cx="0" cy="952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29749" y="5211766"/>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GROUND</a:t>
            </a:r>
            <a:endParaRPr lang="en-US" sz="1000" dirty="0">
              <a:solidFill>
                <a:schemeClr val="bg1"/>
              </a:solidFill>
            </a:endParaRPr>
          </a:p>
        </p:txBody>
      </p:sp>
      <p:sp>
        <p:nvSpPr>
          <p:cNvPr id="15" name="TextBox 14"/>
          <p:cNvSpPr txBox="1"/>
          <p:nvPr/>
        </p:nvSpPr>
        <p:spPr>
          <a:xfrm>
            <a:off x="10401585" y="2919370"/>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POWER</a:t>
            </a:r>
            <a:endParaRPr lang="en-US" sz="1000" dirty="0">
              <a:solidFill>
                <a:schemeClr val="bg1"/>
              </a:solidFill>
            </a:endParaRPr>
          </a:p>
        </p:txBody>
      </p:sp>
      <p:sp>
        <p:nvSpPr>
          <p:cNvPr id="17" name="TextBox 16"/>
          <p:cNvSpPr txBox="1"/>
          <p:nvPr/>
        </p:nvSpPr>
        <p:spPr>
          <a:xfrm>
            <a:off x="599942" y="3298731"/>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POWER</a:t>
            </a:r>
            <a:endParaRPr lang="en-US" sz="1000" dirty="0">
              <a:solidFill>
                <a:schemeClr val="bg1"/>
              </a:solidFill>
            </a:endParaRPr>
          </a:p>
        </p:txBody>
      </p:sp>
      <p:sp>
        <p:nvSpPr>
          <p:cNvPr id="18" name="TextBox 17"/>
          <p:cNvSpPr txBox="1"/>
          <p:nvPr/>
        </p:nvSpPr>
        <p:spPr>
          <a:xfrm>
            <a:off x="3109159" y="3313771"/>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AND GATE</a:t>
            </a:r>
            <a:endParaRPr lang="en-US" sz="1000" dirty="0">
              <a:solidFill>
                <a:schemeClr val="bg1"/>
              </a:solidFill>
            </a:endParaRPr>
          </a:p>
        </p:txBody>
      </p:sp>
      <p:sp>
        <p:nvSpPr>
          <p:cNvPr id="20" name="TextBox 19"/>
          <p:cNvSpPr txBox="1"/>
          <p:nvPr/>
        </p:nvSpPr>
        <p:spPr>
          <a:xfrm>
            <a:off x="8430850" y="2919596"/>
            <a:ext cx="1114022" cy="246221"/>
          </a:xfrm>
          <a:prstGeom prst="rect">
            <a:avLst/>
          </a:prstGeom>
          <a:solidFill>
            <a:schemeClr val="accent1"/>
          </a:solidFill>
        </p:spPr>
        <p:txBody>
          <a:bodyPr wrap="square" rtlCol="0">
            <a:spAutoFit/>
          </a:bodyPr>
          <a:lstStyle/>
          <a:p>
            <a:pPr algn="ctr"/>
            <a:r>
              <a:rPr lang="en-US" sz="1000" dirty="0" smtClean="0">
                <a:solidFill>
                  <a:schemeClr val="bg1"/>
                </a:solidFill>
              </a:rPr>
              <a:t>OR GATE</a:t>
            </a:r>
            <a:endParaRPr lang="en-US" sz="1000" dirty="0">
              <a:solidFill>
                <a:schemeClr val="bg1"/>
              </a:solidFill>
            </a:endParaRPr>
          </a:p>
        </p:txBody>
      </p:sp>
    </p:spTree>
    <p:extLst>
      <p:ext uri="{BB962C8B-B14F-4D97-AF65-F5344CB8AC3E}">
        <p14:creationId xmlns:p14="http://schemas.microsoft.com/office/powerpoint/2010/main" val="1344178167"/>
      </p:ext>
    </p:extLst>
  </p:cSld>
  <p:clrMapOvr>
    <a:masterClrMapping/>
  </p:clrMapOvr>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1610</TotalTime>
  <Words>2777</Words>
  <Application>Microsoft Office PowerPoint</Application>
  <PresentationFormat>Widescreen</PresentationFormat>
  <Paragraphs>391</Paragraphs>
  <Slides>56</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Century Gothic</vt:lpstr>
      <vt:lpstr>Courier New</vt:lpstr>
      <vt:lpstr>Gisha</vt:lpstr>
      <vt:lpstr>ISOCT</vt:lpstr>
      <vt:lpstr>Miriam Fixed</vt:lpstr>
      <vt:lpstr>OCR A Extended</vt:lpstr>
      <vt:lpstr>Vapor Trail</vt:lpstr>
      <vt:lpstr>EECT 112  LAB NOTEBOOK</vt:lpstr>
      <vt:lpstr>TABLE OF CONTENTS</vt:lpstr>
      <vt:lpstr>LAB 1: AND, OR Gates </vt:lpstr>
      <vt:lpstr>PowerPoint Presentation</vt:lpstr>
      <vt:lpstr>PowerPoint Presentation</vt:lpstr>
      <vt:lpstr>OR Gate and Truth Table:   </vt:lpstr>
      <vt:lpstr>PROCEDURE:</vt:lpstr>
      <vt:lpstr>PowerPoint Presentation</vt:lpstr>
      <vt:lpstr>PINOUTS FOR AND/OR GATES:</vt:lpstr>
      <vt:lpstr>RESULT LEDS on:</vt:lpstr>
      <vt:lpstr>RESULT LED OFF:</vt:lpstr>
      <vt:lpstr>CONCLUSION:</vt:lpstr>
      <vt:lpstr>LAB # 2: ALTERNATE nand</vt:lpstr>
      <vt:lpstr>PowerPoint Presentation</vt:lpstr>
      <vt:lpstr>PowerPoint Presentation</vt:lpstr>
      <vt:lpstr>PowerPoint Presentation</vt:lpstr>
      <vt:lpstr>NAND Gate and Truth Table:   </vt:lpstr>
      <vt:lpstr>OR Gate and Truth Table:   </vt:lpstr>
      <vt:lpstr>PowerPoint Presentation</vt:lpstr>
      <vt:lpstr>PowerPoint Presentation</vt:lpstr>
      <vt:lpstr>PROCEDURE:</vt:lpstr>
      <vt:lpstr>PowerPoint Presentation</vt:lpstr>
      <vt:lpstr>LED ON and Off:</vt:lpstr>
      <vt:lpstr>Digital Multi meter voltage measurements:</vt:lpstr>
      <vt:lpstr>CONCLUSION:</vt:lpstr>
      <vt:lpstr>LAB # 3:CAR ALARM (Midterm)</vt:lpstr>
      <vt:lpstr>PowerPoint Presentation</vt:lpstr>
      <vt:lpstr>PROCEDURE:</vt:lpstr>
      <vt:lpstr>PROCEDURE Continued:</vt:lpstr>
      <vt:lpstr>Diagram of project:</vt:lpstr>
      <vt:lpstr>Truth Table</vt:lpstr>
      <vt:lpstr>PowerPoint Presentation</vt:lpstr>
      <vt:lpstr>CONCLUSION:</vt:lpstr>
      <vt:lpstr>LAB # 4: Binary counter</vt:lpstr>
      <vt:lpstr>PowerPoint Presentation</vt:lpstr>
      <vt:lpstr>PROCEDURE:</vt:lpstr>
      <vt:lpstr>PROCEDURE Continued:</vt:lpstr>
      <vt:lpstr>PINOUTS, Counter and decoder:</vt:lpstr>
      <vt:lpstr>Setup:</vt:lpstr>
      <vt:lpstr>Physical representation:</vt:lpstr>
      <vt:lpstr>RESULT AFTER wiring:</vt:lpstr>
      <vt:lpstr>CONCLUSION:</vt:lpstr>
      <vt:lpstr>lab # 5: Basic Stamp 1 Led flasher</vt:lpstr>
      <vt:lpstr>PowerPoint Presentation</vt:lpstr>
      <vt:lpstr>PROCEDURE:</vt:lpstr>
      <vt:lpstr>BASICSTAMP II BOARD SETUP:</vt:lpstr>
      <vt:lpstr>Blinking led PROGRAM FILE:</vt:lpstr>
      <vt:lpstr>BLINKING LED RESULT:</vt:lpstr>
      <vt:lpstr>Lab # 6: Basic stamp 2 temp sensor/heater</vt:lpstr>
      <vt:lpstr>PowerPoint Presentation</vt:lpstr>
      <vt:lpstr>PROCEDURE:</vt:lpstr>
      <vt:lpstr>Basicstamp II board setup:</vt:lpstr>
      <vt:lpstr>Temp sensor/heater Program:</vt:lpstr>
      <vt:lpstr>RESULTS, HEATER ENERGIZED:</vt:lpstr>
      <vt:lpstr>RESULTS, HEATER DE-ENERGIZED:</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112  LAB NOTEBOOK</dc:title>
  <dc:creator>Josiah Abel</dc:creator>
  <cp:lastModifiedBy>Josiah Abel</cp:lastModifiedBy>
  <cp:revision>97</cp:revision>
  <dcterms:created xsi:type="dcterms:W3CDTF">2014-10-06T21:21:17Z</dcterms:created>
  <dcterms:modified xsi:type="dcterms:W3CDTF">2014-12-19T22:31:40Z</dcterms:modified>
</cp:coreProperties>
</file>